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notesMasterIdLst>
    <p:notesMasterId r:id="rId18"/>
  </p:notesMasterIdLst>
  <p:handoutMasterIdLst>
    <p:handoutMasterId r:id="rId19"/>
  </p:handoutMasterIdLst>
  <p:sldIdLst>
    <p:sldId id="395" r:id="rId2"/>
    <p:sldId id="574" r:id="rId3"/>
    <p:sldId id="591" r:id="rId4"/>
    <p:sldId id="592" r:id="rId5"/>
    <p:sldId id="593" r:id="rId6"/>
    <p:sldId id="594" r:id="rId7"/>
    <p:sldId id="595" r:id="rId8"/>
    <p:sldId id="596" r:id="rId9"/>
    <p:sldId id="597" r:id="rId10"/>
    <p:sldId id="598" r:id="rId11"/>
    <p:sldId id="599" r:id="rId12"/>
    <p:sldId id="600" r:id="rId13"/>
    <p:sldId id="601" r:id="rId14"/>
    <p:sldId id="602" r:id="rId15"/>
    <p:sldId id="603" r:id="rId16"/>
    <p:sldId id="604" r:id="rId17"/>
  </p:sldIdLst>
  <p:sldSz cx="9144000" cy="6858000" type="letter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61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322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481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642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802" algn="l" defTabSz="914322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963" algn="l" defTabSz="914322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124" algn="l" defTabSz="914322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283" algn="l" defTabSz="914322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C08"/>
    <a:srgbClr val="FFFFFF"/>
    <a:srgbClr val="074907"/>
    <a:srgbClr val="42951E"/>
    <a:srgbClr val="B80000"/>
    <a:srgbClr val="003399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0508" autoAdjust="0"/>
  </p:normalViewPr>
  <p:slideViewPr>
    <p:cSldViewPr>
      <p:cViewPr varScale="1">
        <p:scale>
          <a:sx n="64" d="100"/>
          <a:sy n="64" d="100"/>
        </p:scale>
        <p:origin x="846" y="60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306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1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721851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1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C8913-648D-40CD-902B-D53365C8C3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15722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1442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8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6" y="9721108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95A97C5-4B7A-42B9-9177-F570A57C83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30456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6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32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48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64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802" algn="l" defTabSz="91432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2963" algn="l" defTabSz="91432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0124" algn="l" defTabSz="91432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283" algn="l" defTabSz="91432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146435" name="Rectangle 8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</p:txBody>
      </p:sp>
      <p:sp>
        <p:nvSpPr>
          <p:cNvPr id="146436" name="Rectangle 6"/>
          <p:cNvSpPr>
            <a:spLocks noChangeArrowheads="1"/>
          </p:cNvSpPr>
          <p:nvPr/>
        </p:nvSpPr>
        <p:spPr bwMode="auto">
          <a:xfrm>
            <a:off x="1105848" y="5031747"/>
            <a:ext cx="5202616" cy="4607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46" tIns="45018" rIns="91646" bIns="45018"/>
          <a:lstStyle>
            <a:lvl1pPr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71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71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71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71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</p:txBody>
      </p:sp>
      <p:sp>
        <p:nvSpPr>
          <p:cNvPr id="146437" name="Rectangle 9"/>
          <p:cNvSpPr>
            <a:spLocks noChangeArrowheads="1"/>
          </p:cNvSpPr>
          <p:nvPr/>
        </p:nvSpPr>
        <p:spPr bwMode="auto">
          <a:xfrm>
            <a:off x="946685" y="4623680"/>
            <a:ext cx="5363436" cy="49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46" tIns="45018" rIns="91646" bIns="45018" anchor="b"/>
          <a:lstStyle>
            <a:lvl1pPr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71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71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71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71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it-IT" sz="900"/>
              <a:t>CHI 2011 Course Notes 	                 1                                                                   Siegel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A97C5-4B7A-42B9-9177-F570A57C83E8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3372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A97C5-4B7A-42B9-9177-F570A57C83E8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930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956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11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223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7" y="1066801"/>
            <a:ext cx="8329612" cy="5181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79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1B88-4C57-4627-8BA3-670D26E5C9B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83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750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34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366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15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72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76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07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CE43D-674F-4A34-B567-96A56DA29B3A}" type="datetimeFigureOut">
              <a:rPr lang="it-IT" smtClean="0"/>
              <a:t>09/10/2016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F1B88-4C57-4627-8BA3-670D26E5C9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479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hiis.isti.cnr.it:8080/MauveWeb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07/s10209-014-0399-3" TargetMode="External"/><Relationship Id="rId2" Type="http://schemas.openxmlformats.org/officeDocument/2006/relationships/hyperlink" Target="http://dx.doi.org/10.1145/274539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 lIns="90481" tIns="44446" rIns="90481" bIns="44446"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it-IT" sz="1000" dirty="0"/>
          </a:p>
          <a:p>
            <a:pPr algn="ctr" eaLnBrk="1" hangingPunct="1">
              <a:spcBef>
                <a:spcPts val="599"/>
              </a:spcBef>
              <a:buNone/>
            </a:pPr>
            <a:endParaRPr lang="en-US" altLang="it-IT" sz="3200" b="1" dirty="0" smtClean="0">
              <a:latin typeface="Abel" panose="02000506030000020004" pitchFamily="2" charset="0"/>
            </a:endParaRPr>
          </a:p>
          <a:p>
            <a:pPr algn="ctr" eaLnBrk="1" hangingPunct="1">
              <a:spcBef>
                <a:spcPts val="599"/>
              </a:spcBef>
              <a:buNone/>
            </a:pPr>
            <a:r>
              <a:rPr lang="en-US" altLang="it-IT" sz="3200" b="1" dirty="0" smtClean="0">
                <a:latin typeface="Abel" panose="02000506030000020004" pitchFamily="2" charset="0"/>
              </a:rPr>
              <a:t>The Role of Tool Support </a:t>
            </a:r>
          </a:p>
          <a:p>
            <a:pPr algn="ctr" eaLnBrk="1" hangingPunct="1">
              <a:spcBef>
                <a:spcPts val="599"/>
              </a:spcBef>
              <a:buNone/>
            </a:pPr>
            <a:r>
              <a:rPr lang="en-US" altLang="it-IT" sz="3200" b="1" dirty="0" smtClean="0">
                <a:latin typeface="Abel" panose="02000506030000020004" pitchFamily="2" charset="0"/>
              </a:rPr>
              <a:t>in Public Policies and Accessibility</a:t>
            </a:r>
            <a:endParaRPr lang="en-US" altLang="it-IT" sz="3200" b="1" dirty="0">
              <a:latin typeface="Abel" panose="02000506030000020004" pitchFamily="2" charset="0"/>
            </a:endParaRPr>
          </a:p>
          <a:p>
            <a:pPr marL="0" indent="0" algn="ctr">
              <a:buNone/>
            </a:pPr>
            <a:endParaRPr lang="en-US" altLang="it-IT" b="1" dirty="0" smtClean="0">
              <a:solidFill>
                <a:srgbClr val="B60623"/>
              </a:solidFill>
            </a:endParaRPr>
          </a:p>
          <a:p>
            <a:pPr algn="ctr">
              <a:lnSpc>
                <a:spcPct val="80000"/>
              </a:lnSpc>
              <a:buNone/>
            </a:pPr>
            <a:r>
              <a:rPr lang="it-IT" altLang="it-IT" sz="2200" b="1" dirty="0">
                <a:solidFill>
                  <a:srgbClr val="074C08"/>
                </a:solidFill>
                <a:latin typeface="Abel" panose="02000506030000020004" pitchFamily="2" charset="0"/>
              </a:rPr>
              <a:t>Fabio </a:t>
            </a:r>
            <a:r>
              <a:rPr lang="it-IT" altLang="it-IT" sz="2200" b="1" dirty="0" smtClean="0">
                <a:solidFill>
                  <a:srgbClr val="074C08"/>
                </a:solidFill>
                <a:latin typeface="Abel" panose="02000506030000020004" pitchFamily="2" charset="0"/>
              </a:rPr>
              <a:t>Paternò, Antonio Giovanni Schiavone</a:t>
            </a:r>
            <a:endParaRPr lang="it-IT" altLang="it-IT" sz="2200" b="1" dirty="0">
              <a:solidFill>
                <a:srgbClr val="074C08"/>
              </a:solidFill>
              <a:latin typeface="Abel" panose="02000506030000020004" pitchFamily="2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altLang="it-IT" sz="2200" b="1" dirty="0">
                <a:solidFill>
                  <a:srgbClr val="074C08"/>
                </a:solidFill>
                <a:latin typeface="Abel" panose="02000506030000020004" pitchFamily="2" charset="0"/>
              </a:rPr>
              <a:t>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it-IT" sz="2000" b="1" dirty="0">
                <a:solidFill>
                  <a:srgbClr val="074C08"/>
                </a:solidFill>
                <a:latin typeface="Abel" panose="02000506030000020004" pitchFamily="2" charset="0"/>
              </a:rPr>
              <a:t>CNR-ISTI, HIIS Laboratory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it-IT" sz="2000" b="1" dirty="0">
                <a:solidFill>
                  <a:srgbClr val="074C08"/>
                </a:solidFill>
                <a:latin typeface="Abel" panose="02000506030000020004" pitchFamily="2" charset="0"/>
              </a:rPr>
              <a:t>Pisa,  Italy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it-IT" sz="1800" dirty="0">
              <a:solidFill>
                <a:srgbClr val="B60623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it-IT" sz="8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it-IT" sz="800" dirty="0"/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it-IT" sz="800" dirty="0"/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it-IT" sz="1000" dirty="0"/>
          </a:p>
        </p:txBody>
      </p:sp>
      <p:pic>
        <p:nvPicPr>
          <p:cNvPr id="5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25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Technological </a:t>
            </a:r>
            <a:r>
              <a:rPr lang="en-US" altLang="it-I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trends: Device </a:t>
            </a:r>
            <a:r>
              <a:rPr lang="en-US" alt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Fragmentation</a:t>
            </a:r>
            <a:endParaRPr lang="it-IT" sz="3600" b="1" dirty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196752"/>
            <a:ext cx="8208912" cy="4176464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8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Personal Computers (PCs) usually vary between 800x600 and 1920x1200 pixels</a:t>
            </a: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Mobile devices usually between 320x240 and 1920x1080  pixels (</a:t>
            </a:r>
            <a:r>
              <a:rPr lang="en-US" altLang="it-IT" sz="2400" dirty="0" err="1" smtClean="0">
                <a:latin typeface="Abel" panose="02000506030000020004" pitchFamily="2" charset="0"/>
              </a:rPr>
              <a:t>Iphone</a:t>
            </a:r>
            <a:r>
              <a:rPr lang="en-US" altLang="it-IT" sz="2400" dirty="0" smtClean="0">
                <a:latin typeface="Abel" panose="02000506030000020004" pitchFamily="2" charset="0"/>
              </a:rPr>
              <a:t> 6 plus) – 2560*1440 (Galaxy S 6)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endParaRPr lang="en-US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Public Displays are becoming cheaper and cheaper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endParaRPr lang="en-US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Smartwatches (e.g. Gear S 2.0” 360x480)</a:t>
            </a:r>
            <a:endParaRPr lang="it-IT" altLang="it-IT" sz="2400" dirty="0" smtClean="0"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10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  <p:pic>
        <p:nvPicPr>
          <p:cNvPr id="14" name="Picture 34" descr="http://i1.wp.com/www.roadtovr.com/wp-content/uploads/2013/06/google-glass-orange-high-resolution.jpg?resize=320%2C22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12" b="80205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883"/>
          <a:stretch/>
        </p:blipFill>
        <p:spPr bwMode="auto">
          <a:xfrm>
            <a:off x="7415693" y="5528143"/>
            <a:ext cx="996886" cy="6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8" descr="http://images.dailytech.com/nimage/Microsoft_Surface_Blue_Wide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7268" l="0" r="8323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542" r="27527"/>
          <a:stretch/>
        </p:blipFill>
        <p:spPr bwMode="auto">
          <a:xfrm>
            <a:off x="3623161" y="5601563"/>
            <a:ext cx="881106" cy="70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0" descr="http://technabob.com/blog/wp-content/uploads/2007/05/microsoft_surfac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336" y="5595994"/>
            <a:ext cx="1162034" cy="77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6" descr="http://img6a.flixcart.com/image/mobile/g/b/p/lg-nexus-5-400x400-imadq9w5sbhsd8hm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015" y="5572627"/>
            <a:ext cx="375714" cy="73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C:\Users\Fabio\AppData\Local\Microsoft\Windows\Temporary Internet Files\Content.IE5\1PGG1B6V\61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62" b="9903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16" y="5591281"/>
            <a:ext cx="896205" cy="78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80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Technological </a:t>
            </a:r>
            <a:r>
              <a:rPr lang="en-US" altLang="it-I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trends: Web site </a:t>
            </a:r>
            <a:r>
              <a:rPr lang="en-US" alt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evolution</a:t>
            </a:r>
            <a:endParaRPr lang="it-IT" sz="3600" b="1" dirty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196752"/>
            <a:ext cx="8208912" cy="5328592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8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 From sets of pages connected through links …</a:t>
            </a: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 … each page is a set of files (html, </a:t>
            </a:r>
            <a:r>
              <a:rPr lang="en-US" altLang="it-IT" sz="2400" dirty="0" err="1" smtClean="0">
                <a:latin typeface="Abel" panose="02000506030000020004" pitchFamily="2" charset="0"/>
              </a:rPr>
              <a:t>css</a:t>
            </a:r>
            <a:r>
              <a:rPr lang="en-US" altLang="it-IT" sz="2400" dirty="0" smtClean="0">
                <a:latin typeface="Abel" panose="02000506030000020004" pitchFamily="2" charset="0"/>
              </a:rPr>
              <a:t>, </a:t>
            </a:r>
            <a:r>
              <a:rPr lang="en-US" altLang="it-IT" sz="2400" dirty="0" err="1" smtClean="0">
                <a:latin typeface="Abel" panose="02000506030000020004" pitchFamily="2" charset="0"/>
              </a:rPr>
              <a:t>javascript</a:t>
            </a:r>
            <a:r>
              <a:rPr lang="en-US" altLang="it-IT" sz="2400" dirty="0" smtClean="0">
                <a:latin typeface="Abel" panose="02000506030000020004" pitchFamily="2" charset="0"/>
              </a:rPr>
              <a:t>) whose content can be dynamically changed (for example google suggest)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it-IT" altLang="it-IT" sz="2400" smtClean="0"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11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51238"/>
            <a:ext cx="3455987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342525"/>
            <a:ext cx="3816756" cy="167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683569" y="6063679"/>
            <a:ext cx="3455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0" dirty="0" err="1">
                <a:latin typeface="Abel" panose="02000506030000020004" pitchFamily="2" charset="0"/>
              </a:rPr>
              <a:t>Traditional</a:t>
            </a:r>
            <a:r>
              <a:rPr lang="it-IT" b="0" dirty="0">
                <a:latin typeface="Abel" panose="02000506030000020004" pitchFamily="2" charset="0"/>
              </a:rPr>
              <a:t> </a:t>
            </a:r>
            <a:r>
              <a:rPr lang="it-IT" b="0" dirty="0" err="1">
                <a:latin typeface="Abel" panose="02000506030000020004" pitchFamily="2" charset="0"/>
              </a:rPr>
              <a:t>Approach</a:t>
            </a:r>
            <a:endParaRPr lang="it-IT" b="0" dirty="0">
              <a:latin typeface="Abel" panose="02000506030000020004" pitchFamily="2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788024" y="6063679"/>
            <a:ext cx="38167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0" dirty="0" err="1">
                <a:latin typeface="Abel" panose="02000506030000020004" pitchFamily="2" charset="0"/>
              </a:rPr>
              <a:t>Modern</a:t>
            </a:r>
            <a:r>
              <a:rPr lang="it-IT" b="0" dirty="0">
                <a:latin typeface="Abel" panose="02000506030000020004" pitchFamily="2" charset="0"/>
              </a:rPr>
              <a:t> </a:t>
            </a:r>
            <a:r>
              <a:rPr lang="it-IT" b="0" dirty="0" err="1">
                <a:latin typeface="Abel" panose="02000506030000020004" pitchFamily="2" charset="0"/>
              </a:rPr>
              <a:t>Dynamic</a:t>
            </a:r>
            <a:r>
              <a:rPr lang="it-IT" b="0" dirty="0">
                <a:latin typeface="Abel" panose="02000506030000020004" pitchFamily="2" charset="0"/>
              </a:rPr>
              <a:t> </a:t>
            </a:r>
            <a:r>
              <a:rPr lang="it-IT" b="0" dirty="0" err="1">
                <a:latin typeface="Abel" panose="02000506030000020004" pitchFamily="2" charset="0"/>
              </a:rPr>
              <a:t>Approach</a:t>
            </a:r>
            <a:endParaRPr lang="it-IT" b="0" dirty="0"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27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autoUpdateAnimBg="0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it-IT" sz="36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bel" panose="02000506030000020004" pitchFamily="2" charset="0"/>
              </a:rPr>
              <a:t>M</a:t>
            </a:r>
            <a:r>
              <a:rPr lang="en-US" altLang="it-IT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ultiguideline</a:t>
            </a:r>
            <a:r>
              <a:rPr lang="en-US" altLang="it-I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 </a:t>
            </a:r>
            <a:r>
              <a:rPr lang="en-US" altLang="it-IT" sz="3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bel" panose="02000506030000020004" pitchFamily="2" charset="0"/>
              </a:rPr>
              <a:t>A</a:t>
            </a:r>
            <a:r>
              <a:rPr lang="en-US" altLang="it-I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ccessibility and </a:t>
            </a:r>
            <a:r>
              <a:rPr lang="en-US" altLang="it-IT" sz="3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bel" panose="02000506030000020004" pitchFamily="2" charset="0"/>
              </a:rPr>
              <a:t>U</a:t>
            </a:r>
            <a:r>
              <a:rPr lang="en-US" altLang="it-I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sability </a:t>
            </a:r>
            <a:r>
              <a:rPr lang="en-US" altLang="it-IT" sz="3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bel" panose="02000506030000020004" pitchFamily="2" charset="0"/>
              </a:rPr>
              <a:t>V</a:t>
            </a:r>
            <a:r>
              <a:rPr lang="en-US" altLang="it-I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alidation </a:t>
            </a:r>
            <a:r>
              <a:rPr lang="en-US" altLang="it-IT" sz="3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bel" panose="02000506030000020004" pitchFamily="2" charset="0"/>
              </a:rPr>
              <a:t>E</a:t>
            </a:r>
            <a:r>
              <a:rPr lang="en-US" altLang="it-I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nvironment (</a:t>
            </a:r>
            <a:r>
              <a:rPr lang="en-US" altLang="it-IT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bel" panose="02000506030000020004" pitchFamily="2" charset="0"/>
              </a:rPr>
              <a:t>MAUVE</a:t>
            </a:r>
            <a:r>
              <a:rPr lang="en-US" altLang="it-I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)</a:t>
            </a:r>
            <a:endParaRPr lang="it-IT" sz="3600" b="1" dirty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283967" y="1412776"/>
            <a:ext cx="4392489" cy="5445224"/>
          </a:xfrm>
        </p:spPr>
        <p:txBody>
          <a:bodyPr>
            <a:normAutofit fontScale="77500" lnSpcReduction="20000"/>
          </a:bodyPr>
          <a:lstStyle/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</a:t>
            </a:r>
            <a:r>
              <a:rPr lang="en-US" altLang="it-IT" sz="2300" dirty="0" smtClean="0">
                <a:latin typeface="Abel" panose="02000506030000020004" pitchFamily="2" charset="0"/>
              </a:rPr>
              <a:t>Guidelines coded through a formalization language and externally stored as XML files. Guidelines’ repository is easy to expand and/or upgrade.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300" dirty="0" smtClean="0">
                <a:latin typeface="Abel" panose="02000506030000020004" pitchFamily="2" charset="0"/>
              </a:rPr>
              <a:t> Ability to validate up to 5 device-specific versions of a website (Desktop, Tablet, Smartphone, Video Game Console, Smart TV).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300" dirty="0" smtClean="0">
                <a:latin typeface="Abel" panose="02000506030000020004" pitchFamily="2" charset="0"/>
              </a:rPr>
              <a:t> Dynamic websites’ validation through browsers’ plugins.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300" dirty="0" smtClean="0">
                <a:latin typeface="Abel" panose="02000506030000020004" pitchFamily="2" charset="0"/>
              </a:rPr>
              <a:t> Web developers-oriented report system, with indications of the accessibility’s problems directly into web page’s source code.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300" dirty="0" smtClean="0">
                <a:latin typeface="Abel" panose="02000506030000020004" pitchFamily="2" charset="0"/>
              </a:rPr>
              <a:t> HTML5 and CSS3 compliant.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300" dirty="0" smtClean="0">
                <a:latin typeface="Abel" panose="02000506030000020004" pitchFamily="2" charset="0"/>
              </a:rPr>
              <a:t> Web page’s selection by URL, file upload or source code direct input. 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300" dirty="0" smtClean="0">
                <a:latin typeface="Abel" panose="02000506030000020004" pitchFamily="2" charset="0"/>
              </a:rPr>
              <a:t> Web page’s validation against user’s custom guidelines (if compliant with our formalization language).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300" dirty="0" smtClean="0">
                <a:latin typeface="Abel" panose="02000506030000020004" pitchFamily="2" charset="0"/>
              </a:rPr>
              <a:t> On the report page, direct link to the documentation for the detected problems.</a:t>
            </a:r>
            <a:endParaRPr lang="it-IT" altLang="it-IT" sz="2400" dirty="0" smtClean="0"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12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375098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tangolo 1"/>
          <p:cNvSpPr/>
          <p:nvPr/>
        </p:nvSpPr>
        <p:spPr>
          <a:xfrm>
            <a:off x="395537" y="4653136"/>
            <a:ext cx="3750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</a:pPr>
            <a:r>
              <a:rPr lang="it-IT" altLang="it-IT" dirty="0" err="1" smtClean="0">
                <a:latin typeface="Abel" panose="02000506030000020004" pitchFamily="2" charset="0"/>
                <a:cs typeface="Times New Roman" pitchFamily="18" charset="0"/>
              </a:rPr>
              <a:t>Freely</a:t>
            </a:r>
            <a:r>
              <a:rPr lang="it-IT" altLang="it-IT" dirty="0" smtClean="0">
                <a:latin typeface="Abel" panose="02000506030000020004" pitchFamily="2" charset="0"/>
                <a:cs typeface="Times New Roman" pitchFamily="18" charset="0"/>
              </a:rPr>
              <a:t> </a:t>
            </a:r>
            <a:r>
              <a:rPr lang="it-IT" altLang="it-IT" dirty="0" err="1" smtClean="0">
                <a:latin typeface="Abel" panose="02000506030000020004" pitchFamily="2" charset="0"/>
                <a:cs typeface="Times New Roman" pitchFamily="18" charset="0"/>
              </a:rPr>
              <a:t>available</a:t>
            </a:r>
            <a:r>
              <a:rPr lang="it-IT" altLang="it-IT" dirty="0" smtClean="0">
                <a:latin typeface="Abel" panose="02000506030000020004" pitchFamily="2" charset="0"/>
                <a:cs typeface="Times New Roman" pitchFamily="18" charset="0"/>
              </a:rPr>
              <a:t> </a:t>
            </a:r>
            <a:r>
              <a:rPr lang="it-IT" altLang="it-IT" dirty="0" err="1">
                <a:latin typeface="Abel" panose="02000506030000020004" pitchFamily="2" charset="0"/>
                <a:cs typeface="Times New Roman" pitchFamily="18" charset="0"/>
              </a:rPr>
              <a:t>at</a:t>
            </a:r>
            <a:r>
              <a:rPr lang="it-IT" altLang="it-IT" dirty="0">
                <a:latin typeface="Abel" panose="02000506030000020004" pitchFamily="2" charset="0"/>
                <a:cs typeface="Times New Roman" pitchFamily="18" charset="0"/>
              </a:rPr>
              <a:t> </a:t>
            </a:r>
            <a:endParaRPr lang="it-IT" altLang="it-IT" dirty="0" smtClean="0">
              <a:latin typeface="Abel" panose="02000506030000020004" pitchFamily="2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it-IT" altLang="it-IT" sz="1600" b="0" dirty="0">
              <a:latin typeface="Abel" panose="02000506030000020004" pitchFamily="2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it-IT" altLang="it-IT" sz="1600" b="0" dirty="0" smtClean="0">
                <a:latin typeface="Abel" panose="02000506030000020004" pitchFamily="2" charset="0"/>
                <a:cs typeface="Times New Roman" pitchFamily="18" charset="0"/>
                <a:hlinkClick r:id="rId3"/>
              </a:rPr>
              <a:t>http://hiis.isti.cnr.it:8080/MauveWeb/</a:t>
            </a:r>
            <a:endParaRPr lang="it-IT" altLang="it-IT" sz="1600" b="0" dirty="0">
              <a:solidFill>
                <a:srgbClr val="898989"/>
              </a:solidFill>
              <a:latin typeface="Abel" panose="02000506030000020004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61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autoUpdateAnimBg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MAUVE Architecture</a:t>
            </a:r>
            <a:endParaRPr lang="it-IT" sz="3600" b="1" dirty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196752"/>
            <a:ext cx="8208912" cy="5112568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8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endParaRPr lang="it-IT" altLang="it-IT" sz="2400" dirty="0" smtClean="0"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13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  <p:pic>
        <p:nvPicPr>
          <p:cNvPr id="5" name="Immagin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96752"/>
            <a:ext cx="6183138" cy="4794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46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MAUVE Demo</a:t>
            </a:r>
            <a:endParaRPr lang="it-IT" sz="3600" b="1" dirty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196752"/>
            <a:ext cx="8208912" cy="5112568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8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endParaRPr lang="it-IT" altLang="it-IT" sz="2400" dirty="0" smtClean="0"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14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91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Conclusions</a:t>
            </a:r>
            <a:endParaRPr lang="it-IT" sz="3600" b="1" dirty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196752"/>
            <a:ext cx="8208912" cy="5472608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8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Various years since the appearance of the first validators but their adoption is not yet fully addressed in  public policies</a:t>
            </a: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Even if they are not able to provide complete analysis they are fundamental in making the validation process more efficient, consistent, and reliable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endParaRPr lang="en-US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Guidelines-based evaluation can provide personalized results for specific user types, application domains, cultures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endParaRPr lang="en-US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 Public services are becoming more and more provided through the Web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endParaRPr lang="en-US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Public administrations have the duty to support all citizens giving everyone the same quality of services </a:t>
            </a:r>
            <a:endParaRPr lang="en-US" altLang="it-IT" sz="2400" dirty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endParaRPr lang="it-IT" altLang="it-IT" sz="2400" dirty="0" smtClean="0"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15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47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References</a:t>
            </a:r>
            <a:endParaRPr lang="it-IT" sz="3600" b="1" dirty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196752"/>
            <a:ext cx="8208912" cy="5472608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8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</a:t>
            </a:r>
            <a:r>
              <a:rPr lang="en-US" sz="2400" dirty="0" err="1" smtClean="0">
                <a:latin typeface="Abel" panose="02000506030000020004" pitchFamily="2" charset="0"/>
              </a:rPr>
              <a:t>Paternò</a:t>
            </a:r>
            <a:r>
              <a:rPr lang="en-US" sz="2400" dirty="0" smtClean="0">
                <a:latin typeface="Abel" panose="02000506030000020004" pitchFamily="2" charset="0"/>
              </a:rPr>
              <a:t>, F. and Schiavone A. G.,  "The role of tool support in public policies and accessibility." </a:t>
            </a:r>
            <a:r>
              <a:rPr lang="en-US" sz="2400" i="1" dirty="0" smtClean="0">
                <a:latin typeface="Abel" panose="02000506030000020004" pitchFamily="2" charset="0"/>
              </a:rPr>
              <a:t>ACM Interactions</a:t>
            </a:r>
            <a:r>
              <a:rPr lang="en-US" sz="2400" dirty="0" smtClean="0">
                <a:latin typeface="Abel" panose="02000506030000020004" pitchFamily="2" charset="0"/>
              </a:rPr>
              <a:t> 22.3 (2015): 60-63. </a:t>
            </a:r>
            <a:r>
              <a:rPr lang="en-US" sz="2400" dirty="0" smtClean="0">
                <a:latin typeface="Abel" panose="02000506030000020004" pitchFamily="2" charset="0"/>
                <a:hlinkClick r:id="rId2"/>
              </a:rPr>
              <a:t>DOI: 10.1145/2745395</a:t>
            </a:r>
            <a:endParaRPr lang="en-US" sz="2400" dirty="0" smtClean="0">
              <a:latin typeface="Abel" panose="02000506030000020004" pitchFamily="2" charset="0"/>
            </a:endParaRPr>
          </a:p>
          <a:p>
            <a:pPr marL="0" indent="0" algn="just">
              <a:buClr>
                <a:schemeClr val="tx1"/>
              </a:buClr>
              <a:buNone/>
            </a:pPr>
            <a:endParaRPr lang="en-US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endParaRPr lang="en-US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it-IT" sz="2400" dirty="0" smtClean="0">
                <a:latin typeface="Abel" panose="02000506030000020004" pitchFamily="2" charset="0"/>
              </a:rPr>
              <a:t> Schiavone</a:t>
            </a:r>
            <a:r>
              <a:rPr lang="it-IT" sz="2400" dirty="0">
                <a:latin typeface="Abel" panose="02000506030000020004" pitchFamily="2" charset="0"/>
              </a:rPr>
              <a:t>, </a:t>
            </a:r>
            <a:r>
              <a:rPr lang="it-IT" sz="2400" dirty="0" smtClean="0">
                <a:latin typeface="Abel" panose="02000506030000020004" pitchFamily="2" charset="0"/>
              </a:rPr>
              <a:t>A. G. and Paternò, F., "</a:t>
            </a:r>
            <a:r>
              <a:rPr lang="it-IT" sz="2400" dirty="0">
                <a:latin typeface="Abel" panose="02000506030000020004" pitchFamily="2" charset="0"/>
              </a:rPr>
              <a:t>An </a:t>
            </a:r>
            <a:r>
              <a:rPr lang="it-IT" sz="2400" dirty="0" err="1">
                <a:latin typeface="Abel" panose="02000506030000020004" pitchFamily="2" charset="0"/>
              </a:rPr>
              <a:t>extensible</a:t>
            </a:r>
            <a:r>
              <a:rPr lang="it-IT" sz="2400" dirty="0">
                <a:latin typeface="Abel" panose="02000506030000020004" pitchFamily="2" charset="0"/>
              </a:rPr>
              <a:t> </a:t>
            </a:r>
            <a:r>
              <a:rPr lang="it-IT" sz="2400" dirty="0" err="1">
                <a:latin typeface="Abel" panose="02000506030000020004" pitchFamily="2" charset="0"/>
              </a:rPr>
              <a:t>environment</a:t>
            </a:r>
            <a:r>
              <a:rPr lang="it-IT" sz="2400" dirty="0">
                <a:latin typeface="Abel" panose="02000506030000020004" pitchFamily="2" charset="0"/>
              </a:rPr>
              <a:t> for </a:t>
            </a:r>
            <a:r>
              <a:rPr lang="it-IT" sz="2400" dirty="0" err="1">
                <a:latin typeface="Abel" panose="02000506030000020004" pitchFamily="2" charset="0"/>
              </a:rPr>
              <a:t>guideline-based</a:t>
            </a:r>
            <a:r>
              <a:rPr lang="it-IT" sz="2400" dirty="0">
                <a:latin typeface="Abel" panose="02000506030000020004" pitchFamily="2" charset="0"/>
              </a:rPr>
              <a:t> </a:t>
            </a:r>
            <a:r>
              <a:rPr lang="it-IT" sz="2400" dirty="0" err="1">
                <a:latin typeface="Abel" panose="02000506030000020004" pitchFamily="2" charset="0"/>
              </a:rPr>
              <a:t>accessibility</a:t>
            </a:r>
            <a:r>
              <a:rPr lang="it-IT" sz="2400" dirty="0">
                <a:latin typeface="Abel" panose="02000506030000020004" pitchFamily="2" charset="0"/>
              </a:rPr>
              <a:t> </a:t>
            </a:r>
            <a:r>
              <a:rPr lang="it-IT" sz="2400" dirty="0" err="1">
                <a:latin typeface="Abel" panose="02000506030000020004" pitchFamily="2" charset="0"/>
              </a:rPr>
              <a:t>evaluation</a:t>
            </a:r>
            <a:r>
              <a:rPr lang="it-IT" sz="2400" dirty="0">
                <a:latin typeface="Abel" panose="02000506030000020004" pitchFamily="2" charset="0"/>
              </a:rPr>
              <a:t> of </a:t>
            </a:r>
            <a:r>
              <a:rPr lang="it-IT" sz="2400" dirty="0" err="1">
                <a:latin typeface="Abel" panose="02000506030000020004" pitchFamily="2" charset="0"/>
              </a:rPr>
              <a:t>dynamic</a:t>
            </a:r>
            <a:r>
              <a:rPr lang="it-IT" sz="2400" dirty="0">
                <a:latin typeface="Abel" panose="02000506030000020004" pitchFamily="2" charset="0"/>
              </a:rPr>
              <a:t> Web </a:t>
            </a:r>
            <a:r>
              <a:rPr lang="it-IT" sz="2400" dirty="0" err="1">
                <a:latin typeface="Abel" panose="02000506030000020004" pitchFamily="2" charset="0"/>
              </a:rPr>
              <a:t>applications</a:t>
            </a:r>
            <a:r>
              <a:rPr lang="it-IT" sz="2400" dirty="0">
                <a:latin typeface="Abel" panose="02000506030000020004" pitchFamily="2" charset="0"/>
              </a:rPr>
              <a:t>."</a:t>
            </a:r>
            <a:r>
              <a:rPr lang="it-IT" sz="2400" i="1" dirty="0">
                <a:latin typeface="Abel" panose="02000506030000020004" pitchFamily="2" charset="0"/>
              </a:rPr>
              <a:t>Universal Access in the Information Society</a:t>
            </a:r>
            <a:r>
              <a:rPr lang="it-IT" sz="2400" dirty="0">
                <a:latin typeface="Abel" panose="02000506030000020004" pitchFamily="2" charset="0"/>
              </a:rPr>
              <a:t> 14.1 (2015): 111-132</a:t>
            </a:r>
            <a:r>
              <a:rPr lang="it-IT" sz="2400" dirty="0" smtClean="0">
                <a:latin typeface="Abel" panose="02000506030000020004" pitchFamily="2" charset="0"/>
              </a:rPr>
              <a:t>.  </a:t>
            </a:r>
            <a:r>
              <a:rPr lang="it-IT" sz="2400" dirty="0" smtClean="0">
                <a:latin typeface="Abel" panose="02000506030000020004" pitchFamily="2" charset="0"/>
                <a:hlinkClick r:id="rId3"/>
              </a:rPr>
              <a:t>DOI: 10.1007/s10209-014-0399-3</a:t>
            </a:r>
            <a:endParaRPr lang="en-US" altLang="it-IT" sz="2400" dirty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endParaRPr lang="it-IT" altLang="it-IT" sz="2400" dirty="0" smtClean="0"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16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40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HIIS </a:t>
            </a:r>
            <a:r>
              <a:rPr lang="it-IT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Laboratory</a:t>
            </a: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 Focus: </a:t>
            </a:r>
            <a:r>
              <a:rPr lang="it-IT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Usability</a:t>
            </a: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 and Accessibility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196752"/>
            <a:ext cx="8208912" cy="5112568"/>
          </a:xfrm>
        </p:spPr>
        <p:txBody>
          <a:bodyPr/>
          <a:lstStyle/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800" dirty="0" smtClean="0">
              <a:latin typeface="Abel" panose="02000506030000020004" pitchFamily="2" charset="0"/>
            </a:endParaRPr>
          </a:p>
          <a:p>
            <a:pPr algn="just" eaLnBrk="1" hangingPunct="1">
              <a:buClr>
                <a:schemeClr val="tx1"/>
              </a:buClr>
              <a:buFontTx/>
              <a:buChar char="•"/>
            </a:pPr>
            <a:r>
              <a:rPr lang="it-IT" altLang="it-IT" sz="28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Usability</a:t>
            </a:r>
            <a:r>
              <a:rPr lang="it-IT" altLang="it-IT" sz="2400" dirty="0" smtClean="0">
                <a:latin typeface="Abel" panose="02000506030000020004" pitchFamily="2" charset="0"/>
              </a:rPr>
              <a:t> and Accessibility are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tightly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related</a:t>
            </a:r>
            <a:r>
              <a:rPr lang="it-IT" altLang="it-IT" sz="2400" dirty="0" smtClean="0">
                <a:latin typeface="Abel" panose="02000506030000020004" pitchFamily="2" charset="0"/>
              </a:rPr>
              <a:t> to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each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other</a:t>
            </a: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 eaLnBrk="1" hangingPunct="1">
              <a:buClr>
                <a:schemeClr val="tx1"/>
              </a:buClr>
              <a:buFontTx/>
              <a:buChar char="•"/>
            </a:pPr>
            <a:r>
              <a:rPr lang="it-IT" altLang="it-IT" sz="2400" dirty="0" smtClean="0">
                <a:latin typeface="Abel" panose="02000506030000020004" pitchFamily="2" charset="0"/>
              </a:rPr>
              <a:t> Accessibility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aims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at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increasing</a:t>
            </a:r>
            <a:r>
              <a:rPr lang="it-IT" altLang="it-IT" sz="2400" dirty="0" smtClean="0">
                <a:latin typeface="Abel" panose="02000506030000020004" pitchFamily="2" charset="0"/>
              </a:rPr>
              <a:t> the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number</a:t>
            </a:r>
            <a:r>
              <a:rPr lang="it-IT" altLang="it-IT" sz="2400" dirty="0" smtClean="0">
                <a:latin typeface="Abel" panose="02000506030000020004" pitchFamily="2" charset="0"/>
              </a:rPr>
              <a:t> of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users</a:t>
            </a: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 eaLnBrk="1" hangingPunct="1">
              <a:buClr>
                <a:schemeClr val="tx1"/>
              </a:buClr>
              <a:buFontTx/>
              <a:buChar char="•"/>
            </a:pP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Usability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aims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at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making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users</a:t>
            </a:r>
            <a:r>
              <a:rPr lang="it-IT" altLang="it-IT" sz="2400" dirty="0" smtClean="0">
                <a:latin typeface="Abel" panose="02000506030000020004" pitchFamily="2" charset="0"/>
              </a:rPr>
              <a:t> more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efficient</a:t>
            </a:r>
            <a:r>
              <a:rPr lang="it-IT" altLang="it-IT" sz="2400" dirty="0" smtClean="0">
                <a:latin typeface="Abel" panose="02000506030000020004" pitchFamily="2" charset="0"/>
              </a:rPr>
              <a:t> and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satisfied</a:t>
            </a: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 eaLnBrk="1" hangingPunct="1">
              <a:buClr>
                <a:schemeClr val="tx1"/>
              </a:buClr>
              <a:buFontTx/>
              <a:buChar char="•"/>
            </a:pP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Usability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without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accessibility</a:t>
            </a:r>
            <a:r>
              <a:rPr lang="it-IT" altLang="it-IT" sz="2400" dirty="0" smtClean="0">
                <a:latin typeface="Abel" panose="02000506030000020004" pitchFamily="2" charset="0"/>
              </a:rPr>
              <a:t>,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there</a:t>
            </a:r>
            <a:r>
              <a:rPr lang="it-IT" altLang="it-IT" sz="2400" dirty="0" smtClean="0">
                <a:latin typeface="Abel" panose="02000506030000020004" pitchFamily="2" charset="0"/>
              </a:rPr>
              <a:t> are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users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who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cannot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access</a:t>
            </a:r>
            <a:r>
              <a:rPr lang="it-IT" altLang="it-IT" sz="2400" dirty="0" smtClean="0">
                <a:latin typeface="Abel" panose="02000506030000020004" pitchFamily="2" charset="0"/>
              </a:rPr>
              <a:t> some information</a:t>
            </a:r>
          </a:p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 eaLnBrk="1" hangingPunct="1">
              <a:buClr>
                <a:schemeClr val="tx1"/>
              </a:buClr>
              <a:buFontTx/>
              <a:buChar char="•"/>
            </a:pPr>
            <a:r>
              <a:rPr lang="it-IT" altLang="it-IT" sz="2400" dirty="0" smtClean="0">
                <a:latin typeface="Abel" panose="02000506030000020004" pitchFamily="2" charset="0"/>
              </a:rPr>
              <a:t> Accessibility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without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usability</a:t>
            </a:r>
            <a:r>
              <a:rPr lang="it-IT" altLang="it-IT" sz="2400" dirty="0" smtClean="0">
                <a:latin typeface="Abel" panose="02000506030000020004" pitchFamily="2" charset="0"/>
              </a:rPr>
              <a:t>,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all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users</a:t>
            </a:r>
            <a:r>
              <a:rPr lang="it-IT" altLang="it-IT" sz="2400" dirty="0" smtClean="0">
                <a:latin typeface="Abel" panose="02000506030000020004" pitchFamily="2" charset="0"/>
              </a:rPr>
              <a:t> can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access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but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at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least</a:t>
            </a:r>
            <a:r>
              <a:rPr lang="it-IT" altLang="it-IT" sz="2400" dirty="0" smtClean="0">
                <a:latin typeface="Abel" panose="02000506030000020004" pitchFamily="2" charset="0"/>
              </a:rPr>
              <a:t> some with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difficulties</a:t>
            </a:r>
            <a:endParaRPr lang="it-IT" altLang="it-IT" sz="2400" dirty="0" smtClean="0"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2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06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altLang="it-IT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Why</a:t>
            </a:r>
            <a:r>
              <a:rPr lang="it-IT" altLang="it-I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 </a:t>
            </a:r>
            <a:r>
              <a:rPr lang="it-IT" altLang="it-IT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Automatic</a:t>
            </a:r>
            <a:r>
              <a:rPr lang="it-IT" altLang="it-I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 </a:t>
            </a:r>
            <a:r>
              <a:rPr lang="it-IT" altLang="it-IT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Tool</a:t>
            </a:r>
            <a:r>
              <a:rPr lang="it-IT" altLang="it-I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 </a:t>
            </a:r>
            <a:r>
              <a:rPr lang="it-IT" altLang="it-IT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Support</a:t>
            </a:r>
            <a:endParaRPr lang="it-IT" sz="3600" b="1" dirty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196752"/>
            <a:ext cx="8208912" cy="5112568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8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it-IT" altLang="it-IT" sz="2800" dirty="0" smtClean="0">
                <a:latin typeface="Abel" panose="02000506030000020004" pitchFamily="2" charset="0"/>
              </a:rPr>
              <a:t> </a:t>
            </a:r>
            <a:r>
              <a:rPr lang="en-US" altLang="it-IT" sz="2400" dirty="0" smtClean="0">
                <a:latin typeface="Abel" panose="02000506030000020004" pitchFamily="2" charset="0"/>
              </a:rPr>
              <a:t>It reduces the costs and efforts for evaluation</a:t>
            </a: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en-US" altLang="it-IT" sz="2400" dirty="0" smtClean="0">
                <a:latin typeface="Abel" panose="02000506030000020004" pitchFamily="2" charset="0"/>
              </a:rPr>
              <a:t>It increases consistency in the identification of the problematic parts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endParaRPr lang="en-US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It increases the types of features that can be evaluated</a:t>
            </a:r>
            <a:endParaRPr lang="it-IT" altLang="it-IT" sz="2400" dirty="0" smtClean="0">
              <a:latin typeface="Abel" panose="02000506030000020004" pitchFamily="2" charset="0"/>
            </a:endParaRPr>
          </a:p>
          <a:p>
            <a:pPr marL="0" indent="0" algn="just" eaLnBrk="1" hangingPunct="1">
              <a:buClr>
                <a:schemeClr val="tx1"/>
              </a:buClr>
              <a:buNone/>
            </a:pP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en-US" altLang="it-IT" sz="2400" dirty="0" smtClean="0">
                <a:latin typeface="Abel" panose="02000506030000020004" pitchFamily="2" charset="0"/>
              </a:rPr>
              <a:t>Automatic tools can provide support in various phases: capture of user behavior, analysis of implementation,  support for redesign</a:t>
            </a:r>
            <a:endParaRPr lang="it-IT" altLang="it-IT" sz="2400" dirty="0" smtClean="0"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3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0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it-I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Why Public Policies should support more automatic tools adoption?</a:t>
            </a:r>
            <a:endParaRPr lang="it-IT" sz="3600" b="1" dirty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628800"/>
            <a:ext cx="8208912" cy="5112568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800" dirty="0" smtClean="0">
              <a:latin typeface="Abel" panose="02000506030000020004" pitchFamily="2" charset="0"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it-IT" altLang="it-IT" sz="2400" dirty="0" err="1" smtClean="0">
                <a:latin typeface="Abel" panose="02000506030000020004" pitchFamily="2" charset="0"/>
              </a:rPr>
              <a:t>They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have</a:t>
            </a: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limitations</a:t>
            </a:r>
            <a:r>
              <a:rPr lang="it-IT" altLang="it-IT" sz="2400" dirty="0" smtClean="0">
                <a:latin typeface="Abel" panose="02000506030000020004" pitchFamily="2" charset="0"/>
              </a:rPr>
              <a:t>, </a:t>
            </a:r>
            <a:r>
              <a:rPr lang="it-IT" altLang="it-IT" sz="2400" dirty="0" err="1" smtClean="0">
                <a:latin typeface="Abel" panose="02000506030000020004" pitchFamily="2" charset="0"/>
              </a:rPr>
              <a:t>but</a:t>
            </a:r>
            <a:r>
              <a:rPr lang="it-IT" altLang="it-IT" sz="2400" dirty="0" smtClean="0">
                <a:latin typeface="Abel" panose="02000506030000020004" pitchFamily="2" charset="0"/>
              </a:rPr>
              <a:t> …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en-US" altLang="it-IT" sz="2400" dirty="0" smtClean="0">
                <a:latin typeface="Abel" panose="02000506030000020004" pitchFamily="2" charset="0"/>
              </a:rPr>
              <a:t>Even expert manual validation has critical issues: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en-US" altLang="it-IT" sz="2400" dirty="0" smtClean="0">
                <a:latin typeface="Abel" panose="02000506030000020004" pitchFamily="2" charset="0"/>
              </a:rPr>
              <a:t>Experts are more accurate but require more time to validate sites with many pages 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Automatic tools can help in detecting most common and frequent errors thus reducing their workload and allow them to focus on more sensitive aspects 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User testing is limited to consider specific users while validators can handle specific problems of group of users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Public policies should also provide guidance on how to ensure accessibility is maintained over time</a:t>
            </a:r>
            <a:endParaRPr lang="it-IT" altLang="it-IT" sz="2400" dirty="0" smtClean="0"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4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60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The </a:t>
            </a:r>
            <a:r>
              <a:rPr lang="en-US" altLang="it-I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new scenario</a:t>
            </a:r>
            <a:endParaRPr lang="it-IT" sz="3600" b="1" dirty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196752"/>
            <a:ext cx="8208912" cy="5112568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8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There are many international (W3C) and national (Section 508 / </a:t>
            </a:r>
            <a:r>
              <a:rPr lang="en-US" altLang="it-IT" sz="2400" dirty="0" err="1" smtClean="0">
                <a:latin typeface="Abel" panose="02000506030000020004" pitchFamily="2" charset="0"/>
              </a:rPr>
              <a:t>Stanca</a:t>
            </a:r>
            <a:r>
              <a:rPr lang="en-US" altLang="it-IT" sz="2400" dirty="0" smtClean="0">
                <a:latin typeface="Abel" panose="02000506030000020004" pitchFamily="2" charset="0"/>
              </a:rPr>
              <a:t> Act / …) guidelines</a:t>
            </a: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  <a:r>
              <a:rPr lang="en-US" altLang="it-IT" sz="2400" dirty="0" smtClean="0">
                <a:latin typeface="Abel" panose="02000506030000020004" pitchFamily="2" charset="0"/>
              </a:rPr>
              <a:t>Are these enough for universal usability?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endParaRPr lang="en-US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>
                <a:latin typeface="Abel" panose="02000506030000020004" pitchFamily="2" charset="0"/>
              </a:rPr>
              <a:t> </a:t>
            </a:r>
            <a:r>
              <a:rPr lang="en-US" altLang="it-IT" sz="2400" dirty="0" smtClean="0">
                <a:latin typeface="Abel" panose="02000506030000020004" pitchFamily="2" charset="0"/>
              </a:rPr>
              <a:t>Need for guidelines providing integrated support for usability and accessibility for specific classes of users or domains or cultures</a:t>
            </a:r>
            <a:endParaRPr lang="it-IT" altLang="it-IT" sz="2400" dirty="0" smtClean="0">
              <a:latin typeface="Abel" panose="02000506030000020004" pitchFamily="2" charset="0"/>
            </a:endParaRPr>
          </a:p>
          <a:p>
            <a:pPr marL="0" indent="0" algn="just" eaLnBrk="1" hangingPunct="1">
              <a:buClr>
                <a:schemeClr val="tx1"/>
              </a:buClr>
              <a:buNone/>
            </a:pP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Need for automatic tool support for design and evaluation</a:t>
            </a:r>
            <a:endParaRPr lang="it-IT" altLang="it-IT" sz="2400" dirty="0" smtClean="0"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5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91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Guidelines </a:t>
            </a:r>
            <a:r>
              <a:rPr lang="en-US" altLang="it-I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for Visual-impaired </a:t>
            </a:r>
            <a:r>
              <a:rPr lang="en-US" alt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Users</a:t>
            </a:r>
            <a:endParaRPr lang="it-IT" sz="3600" b="1" dirty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196752"/>
            <a:ext cx="8208912" cy="5112568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8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Issues with assistive technologies: lack of page context perception, information overloading, sequential reading</a:t>
            </a: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They can be addressed through page organization and structure; content appropriateness; multimodal support, consistency …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endParaRPr lang="en-US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Result in a user study with two Web sites (one with basic accessibility support and one with our guidelines): 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endParaRPr lang="en-US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on average about 37% navigation time saved</a:t>
            </a:r>
            <a:endParaRPr lang="it-IT" altLang="it-IT" sz="2400" dirty="0" smtClean="0">
              <a:latin typeface="Abel" panose="02000506030000020004" pitchFamily="2" charset="0"/>
            </a:endParaRPr>
          </a:p>
          <a:p>
            <a:pPr marL="0" indent="0" algn="just" eaLnBrk="1" hangingPunct="1">
              <a:buClr>
                <a:schemeClr val="tx1"/>
              </a:buClr>
              <a:buNone/>
            </a:pP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More information: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en-US" altLang="it-IT" sz="2400" dirty="0" smtClean="0">
                <a:latin typeface="Abel" panose="02000506030000020004" pitchFamily="2" charset="0"/>
              </a:rPr>
              <a:t>     </a:t>
            </a:r>
            <a:r>
              <a:rPr lang="en-US" altLang="it-IT" sz="1300" dirty="0" smtClean="0">
                <a:latin typeface="Abel" panose="02000506030000020004" pitchFamily="2" charset="0"/>
              </a:rPr>
              <a:t>B. </a:t>
            </a:r>
            <a:r>
              <a:rPr lang="en-US" altLang="it-IT" sz="1300" dirty="0" err="1" smtClean="0">
                <a:latin typeface="Abel" panose="02000506030000020004" pitchFamily="2" charset="0"/>
              </a:rPr>
              <a:t>Leporini</a:t>
            </a:r>
            <a:r>
              <a:rPr lang="en-US" altLang="it-IT" sz="1300" dirty="0" smtClean="0">
                <a:latin typeface="Abel" panose="02000506030000020004" pitchFamily="2" charset="0"/>
              </a:rPr>
              <a:t>, F. </a:t>
            </a:r>
            <a:r>
              <a:rPr lang="en-US" altLang="it-IT" sz="1300" dirty="0" err="1" smtClean="0">
                <a:latin typeface="Abel" panose="02000506030000020004" pitchFamily="2" charset="0"/>
              </a:rPr>
              <a:t>Paternò</a:t>
            </a:r>
            <a:r>
              <a:rPr lang="en-US" altLang="it-IT" sz="1300" dirty="0" smtClean="0">
                <a:latin typeface="Abel" panose="02000506030000020004" pitchFamily="2" charset="0"/>
              </a:rPr>
              <a:t>,  “Applying Web Usability Criteria for Vision-Impaired Users: Does It Really Improve Task Performance?”, International Journal of Human-Computer Interaction, Volume 24, Issue 1 January 2008, pp. 17-47.</a:t>
            </a:r>
            <a:r>
              <a:rPr lang="en-US" altLang="it-IT" sz="2400" dirty="0" smtClean="0">
                <a:latin typeface="Abel" panose="02000506030000020004" pitchFamily="2" charset="0"/>
              </a:rPr>
              <a:t> </a:t>
            </a:r>
            <a:endParaRPr lang="it-IT" altLang="it-IT" sz="2400" dirty="0" smtClean="0"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6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22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5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5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Accessibility Validators</a:t>
            </a:r>
            <a:endParaRPr lang="it-IT" sz="3600" b="1" dirty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196752"/>
            <a:ext cx="8208912" cy="5112568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8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They are software able to check in a automatic or semi-automatic way whether requirements indicated by the guidelines are supported by the implementation of the application considered</a:t>
            </a: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They are available usually on line, sometimes as desktop application or plugin for browser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endParaRPr lang="en-US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They are usually developed by considering 2 - 3 sets of guidelines, and are difficult to update for addressing new guidelines or requirements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endParaRPr lang="en-US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Various of them have soon became obsolete and of little utility.</a:t>
            </a:r>
            <a:endParaRPr lang="it-IT" altLang="it-IT" sz="2400" dirty="0" smtClean="0">
              <a:latin typeface="Abel" panose="02000506030000020004" pitchFamily="2" charset="0"/>
            </a:endParaRPr>
          </a:p>
          <a:p>
            <a:pPr marL="0" indent="0" algn="just" eaLnBrk="1" hangingPunct="1">
              <a:buClr>
                <a:schemeClr val="tx1"/>
              </a:buClr>
              <a:buNone/>
            </a:pP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The W3C maintains  a list of tools at http://www.w3.org/WAI/ER/tools/ </a:t>
            </a:r>
            <a:endParaRPr lang="it-IT" altLang="it-IT" sz="2400" dirty="0" smtClean="0"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7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97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Requirements </a:t>
            </a:r>
            <a:r>
              <a:rPr lang="en-US" altLang="it-I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for automatic </a:t>
            </a:r>
            <a:r>
              <a:rPr lang="en-US" alt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support</a:t>
            </a:r>
            <a:endParaRPr lang="it-IT" sz="3600" b="1" dirty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196752"/>
            <a:ext cx="8208912" cy="5112568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8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Applicability to technologies (HTML, CSS, …) and pages or sites</a:t>
            </a: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Expandability and upgradeability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endParaRPr lang="en-US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Alignment with the latest technology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endParaRPr lang="en-US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Limited effectiveness of the reports for all the various roles (developers, designers, public officers, …)</a:t>
            </a:r>
            <a:endParaRPr lang="it-IT" altLang="it-IT" sz="2400" dirty="0" smtClean="0"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8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06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Guideline </a:t>
            </a:r>
            <a:r>
              <a:rPr lang="en-US" altLang="it-I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independent </a:t>
            </a:r>
            <a:r>
              <a:rPr lang="en-US" alt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support</a:t>
            </a:r>
            <a:endParaRPr lang="it-IT" sz="3600" b="1" dirty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196752"/>
            <a:ext cx="8208912" cy="5112568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8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Easily add new guidelines, modify or delete existing ones</a:t>
            </a: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Define and use different sets of guidelines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endParaRPr lang="en-US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Separate tool implementation from the definition of guidelines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endParaRPr lang="en-US" altLang="it-IT" sz="2400" dirty="0" smtClean="0"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en-US" altLang="it-IT" sz="2400" dirty="0" smtClean="0">
                <a:latin typeface="Abel" panose="02000506030000020004" pitchFamily="2" charset="0"/>
              </a:rPr>
              <a:t> Avoid repetitive recoding of the tool by the implementers</a:t>
            </a:r>
            <a:endParaRPr lang="it-IT" altLang="it-IT" sz="2400" dirty="0" smtClean="0"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9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51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autoUpdateAnimBg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28364</TotalTime>
  <Words>1004</Words>
  <Application>Microsoft Office PowerPoint</Application>
  <PresentationFormat>Lettera USA (21,6x27,9 cm)</PresentationFormat>
  <Paragraphs>183</Paragraphs>
  <Slides>16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Abel</vt:lpstr>
      <vt:lpstr>Arial</vt:lpstr>
      <vt:lpstr>Calibri</vt:lpstr>
      <vt:lpstr>Calibri Light</vt:lpstr>
      <vt:lpstr>Times New Roman</vt:lpstr>
      <vt:lpstr>Wingdings</vt:lpstr>
      <vt:lpstr>Tema di Office</vt:lpstr>
      <vt:lpstr>Presentazione standard di PowerPoint</vt:lpstr>
      <vt:lpstr>HIIS Laboratory Focus: Usability and Accessibility</vt:lpstr>
      <vt:lpstr>Why Automatic Tool Support</vt:lpstr>
      <vt:lpstr>Why Public Policies should support more automatic tools adoption?</vt:lpstr>
      <vt:lpstr>The new scenario</vt:lpstr>
      <vt:lpstr>Guidelines for Visual-impaired Users</vt:lpstr>
      <vt:lpstr>Accessibility Validators</vt:lpstr>
      <vt:lpstr>Requirements for automatic support</vt:lpstr>
      <vt:lpstr>Guideline independent support</vt:lpstr>
      <vt:lpstr>Technological trends: Device Fragmentation</vt:lpstr>
      <vt:lpstr>Technological trends: Web site evolution</vt:lpstr>
      <vt:lpstr>Multiguideline Accessibility and Usability Validation Environment (MAUVE)</vt:lpstr>
      <vt:lpstr>MAUVE Architecture</vt:lpstr>
      <vt:lpstr>MAUVE Demo</vt:lpstr>
      <vt:lpstr>Conclusions</vt:lpstr>
      <vt:lpstr>References</vt:lpstr>
    </vt:vector>
  </TitlesOfParts>
  <Company>UB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Paolo Buono</dc:creator>
  <cp:lastModifiedBy>Antonio Giovanni Schiavone</cp:lastModifiedBy>
  <cp:revision>332</cp:revision>
  <cp:lastPrinted>2015-03-15T11:16:34Z</cp:lastPrinted>
  <dcterms:created xsi:type="dcterms:W3CDTF">2002-05-20T11:50:50Z</dcterms:created>
  <dcterms:modified xsi:type="dcterms:W3CDTF">2016-10-09T19:15:04Z</dcterms:modified>
</cp:coreProperties>
</file>