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86" r:id="rId2"/>
    <p:sldId id="291" r:id="rId3"/>
    <p:sldId id="307" r:id="rId4"/>
    <p:sldId id="292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1" r:id="rId13"/>
    <p:sldId id="303" r:id="rId14"/>
    <p:sldId id="306" r:id="rId15"/>
    <p:sldId id="304" r:id="rId16"/>
    <p:sldId id="305" r:id="rId17"/>
    <p:sldId id="312" r:id="rId18"/>
    <p:sldId id="321" r:id="rId19"/>
    <p:sldId id="323" r:id="rId20"/>
    <p:sldId id="310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13" r:id="rId29"/>
    <p:sldId id="322" r:id="rId30"/>
    <p:sldId id="309" r:id="rId31"/>
  </p:sldIdLst>
  <p:sldSz cx="13004800" cy="9753600"/>
  <p:notesSz cx="13004800" cy="97536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Giovanni Schiavone" initials="AGS" lastIdx="4" clrIdx="0">
    <p:extLst>
      <p:ext uri="{19B8F6BF-5375-455C-9EA6-DF929625EA0E}">
        <p15:presenceInfo xmlns:p15="http://schemas.microsoft.com/office/powerpoint/2012/main" userId="db22bfb6031683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3"/>
  </p:normalViewPr>
  <p:slideViewPr>
    <p:cSldViewPr>
      <p:cViewPr varScale="1">
        <p:scale>
          <a:sx n="47" d="100"/>
          <a:sy n="47" d="100"/>
        </p:scale>
        <p:origin x="13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1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8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48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24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02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32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70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58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55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3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8"/>
          <p:cNvSpPr/>
          <p:nvPr userDrawn="1"/>
        </p:nvSpPr>
        <p:spPr>
          <a:xfrm>
            <a:off x="0" y="9183954"/>
            <a:ext cx="13004800" cy="570230"/>
          </a:xfrm>
          <a:custGeom>
            <a:avLst/>
            <a:gdLst/>
            <a:ahLst/>
            <a:cxnLst/>
            <a:rect l="l" t="t" r="r" b="b"/>
            <a:pathLst>
              <a:path w="13004800" h="570229">
                <a:moveTo>
                  <a:pt x="0" y="569645"/>
                </a:moveTo>
                <a:lnTo>
                  <a:pt x="13004800" y="569645"/>
                </a:lnTo>
                <a:lnTo>
                  <a:pt x="13004800" y="0"/>
                </a:lnTo>
                <a:lnTo>
                  <a:pt x="0" y="0"/>
                </a:lnTo>
                <a:lnTo>
                  <a:pt x="0" y="569645"/>
                </a:lnTo>
                <a:close/>
              </a:path>
            </a:pathLst>
          </a:custGeom>
          <a:solidFill>
            <a:srgbClr val="8D3560"/>
          </a:solidFill>
        </p:spPr>
        <p:txBody>
          <a:bodyPr wrap="square" lIns="0" tIns="0" rIns="0" bIns="0" rtlCol="0"/>
          <a:lstStyle/>
          <a:p>
            <a:endParaRPr sz="24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0" y="-76200"/>
            <a:ext cx="3815019" cy="1506165"/>
          </a:xfrm>
          <a:prstGeom prst="rect">
            <a:avLst/>
          </a:prstGeom>
        </p:spPr>
      </p:pic>
      <p:sp>
        <p:nvSpPr>
          <p:cNvPr id="7" name="bk object 17"/>
          <p:cNvSpPr/>
          <p:nvPr userDrawn="1"/>
        </p:nvSpPr>
        <p:spPr>
          <a:xfrm flipV="1">
            <a:off x="0" y="1478280"/>
            <a:ext cx="13208000" cy="45719"/>
          </a:xfrm>
          <a:custGeom>
            <a:avLst/>
            <a:gdLst/>
            <a:ahLst/>
            <a:cxnLst/>
            <a:rect l="l" t="t" r="r" b="b"/>
            <a:pathLst>
              <a:path w="7013575">
                <a:moveTo>
                  <a:pt x="0" y="0"/>
                </a:moveTo>
                <a:lnTo>
                  <a:pt x="7012965" y="0"/>
                </a:lnTo>
              </a:path>
            </a:pathLst>
          </a:custGeom>
          <a:ln w="25400">
            <a:solidFill>
              <a:srgbClr val="7D2F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6"/>
          <p:cNvSpPr/>
          <p:nvPr userDrawn="1"/>
        </p:nvSpPr>
        <p:spPr>
          <a:xfrm>
            <a:off x="4445000" y="76200"/>
            <a:ext cx="8543052" cy="1205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ttangolo 19"/>
          <p:cNvSpPr/>
          <p:nvPr userDrawn="1"/>
        </p:nvSpPr>
        <p:spPr>
          <a:xfrm>
            <a:off x="5588000" y="9302302"/>
            <a:ext cx="618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 smtClean="0">
                <a:solidFill>
                  <a:srgbClr val="FFFFFF"/>
                </a:solidFill>
                <a:latin typeface="Lato Black"/>
                <a:cs typeface="Lato Black"/>
              </a:rPr>
              <a:t>23</a:t>
            </a:r>
            <a:r>
              <a:rPr lang="it-IT" sz="1800" baseline="0" dirty="0" smtClean="0">
                <a:solidFill>
                  <a:srgbClr val="FFFFFF"/>
                </a:solidFill>
                <a:latin typeface="Lato Black"/>
                <a:cs typeface="Lato Black"/>
              </a:rPr>
              <a:t> e 24 Giugno 2017 – Palacongressi di Rimini - </a:t>
            </a:r>
            <a:r>
              <a:rPr lang="it-IT" sz="1800" dirty="0" smtClean="0">
                <a:solidFill>
                  <a:srgbClr val="FFFFFF"/>
                </a:solidFill>
                <a:latin typeface="Lato Black"/>
                <a:cs typeface="Lato Black"/>
              </a:rPr>
              <a:t>#WMF17</a:t>
            </a:r>
            <a:r>
              <a:rPr lang="it-IT" sz="1800" baseline="0" dirty="0" smtClean="0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endParaRPr lang="it-IT" sz="18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34800" y="8534400"/>
            <a:ext cx="1270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5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200" y="8229600"/>
            <a:ext cx="4348924" cy="1716950"/>
          </a:xfrm>
          <a:prstGeom prst="rect">
            <a:avLst/>
          </a:prstGeom>
        </p:spPr>
      </p:pic>
      <p:sp>
        <p:nvSpPr>
          <p:cNvPr id="23" name="bk object 17"/>
          <p:cNvSpPr/>
          <p:nvPr userDrawn="1"/>
        </p:nvSpPr>
        <p:spPr>
          <a:xfrm flipV="1">
            <a:off x="-9198" y="8412481"/>
            <a:ext cx="13208000" cy="45719"/>
          </a:xfrm>
          <a:custGeom>
            <a:avLst/>
            <a:gdLst/>
            <a:ahLst/>
            <a:cxnLst/>
            <a:rect l="l" t="t" r="r" b="b"/>
            <a:pathLst>
              <a:path w="7013575">
                <a:moveTo>
                  <a:pt x="0" y="0"/>
                </a:moveTo>
                <a:lnTo>
                  <a:pt x="7012965" y="0"/>
                </a:lnTo>
              </a:path>
            </a:pathLst>
          </a:custGeom>
          <a:ln w="25400">
            <a:solidFill>
              <a:srgbClr val="7D2F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16"/>
          <p:cNvSpPr/>
          <p:nvPr userDrawn="1"/>
        </p:nvSpPr>
        <p:spPr>
          <a:xfrm>
            <a:off x="4461748" y="8560948"/>
            <a:ext cx="8543052" cy="1205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tangolo 4"/>
          <p:cNvSpPr/>
          <p:nvPr userDrawn="1"/>
        </p:nvSpPr>
        <p:spPr>
          <a:xfrm>
            <a:off x="9169400" y="8625841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smtClean="0">
                <a:solidFill>
                  <a:srgbClr val="C00000"/>
                </a:solidFill>
                <a:latin typeface="Lato Black"/>
                <a:cs typeface="Lato Black"/>
              </a:rPr>
              <a:t>#</a:t>
            </a:r>
            <a:r>
              <a:rPr lang="it-IT" sz="1800" dirty="0" smtClean="0">
                <a:solidFill>
                  <a:srgbClr val="C00000"/>
                </a:solidFill>
                <a:latin typeface="Lato Black"/>
                <a:cs typeface="Lato Black"/>
              </a:rPr>
              <a:t>WMF17</a:t>
            </a:r>
            <a:r>
              <a:rPr lang="it-IT" sz="1800" baseline="0" dirty="0" smtClean="0">
                <a:solidFill>
                  <a:srgbClr val="C00000"/>
                </a:solidFill>
                <a:latin typeface="Lato Black"/>
                <a:cs typeface="Lato Black"/>
              </a:rPr>
              <a:t> </a:t>
            </a:r>
            <a:endParaRPr lang="it-IT" sz="1800" dirty="0">
              <a:solidFill>
                <a:srgbClr val="C00000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63504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8"/>
          <p:cNvSpPr/>
          <p:nvPr userDrawn="1"/>
        </p:nvSpPr>
        <p:spPr>
          <a:xfrm>
            <a:off x="0" y="9183954"/>
            <a:ext cx="13004800" cy="570230"/>
          </a:xfrm>
          <a:custGeom>
            <a:avLst/>
            <a:gdLst/>
            <a:ahLst/>
            <a:cxnLst/>
            <a:rect l="l" t="t" r="r" b="b"/>
            <a:pathLst>
              <a:path w="13004800" h="570229">
                <a:moveTo>
                  <a:pt x="0" y="569645"/>
                </a:moveTo>
                <a:lnTo>
                  <a:pt x="13004800" y="569645"/>
                </a:lnTo>
                <a:lnTo>
                  <a:pt x="13004800" y="0"/>
                </a:lnTo>
                <a:lnTo>
                  <a:pt x="0" y="0"/>
                </a:lnTo>
                <a:lnTo>
                  <a:pt x="0" y="569645"/>
                </a:lnTo>
                <a:close/>
              </a:path>
            </a:pathLst>
          </a:custGeom>
          <a:solidFill>
            <a:srgbClr val="8D35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4800" y="8534400"/>
            <a:ext cx="1270000" cy="1219200"/>
          </a:xfrm>
          <a:prstGeom prst="rect">
            <a:avLst/>
          </a:prstGeom>
        </p:spPr>
      </p:pic>
      <p:sp>
        <p:nvSpPr>
          <p:cNvPr id="6" name="Rettangolo 5"/>
          <p:cNvSpPr/>
          <p:nvPr userDrawn="1"/>
        </p:nvSpPr>
        <p:spPr>
          <a:xfrm>
            <a:off x="5588000" y="9302302"/>
            <a:ext cx="618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 smtClean="0">
                <a:solidFill>
                  <a:srgbClr val="FFFFFF"/>
                </a:solidFill>
                <a:latin typeface="Lato Black"/>
                <a:cs typeface="Lato Black"/>
              </a:rPr>
              <a:t>23</a:t>
            </a:r>
            <a:r>
              <a:rPr lang="it-IT" sz="1800" baseline="0" dirty="0" smtClean="0">
                <a:solidFill>
                  <a:srgbClr val="FFFFFF"/>
                </a:solidFill>
                <a:latin typeface="Lato Black"/>
                <a:cs typeface="Lato Black"/>
              </a:rPr>
              <a:t> e 24 Giugno 2017 – Palacongressi di Rimini - </a:t>
            </a:r>
            <a:r>
              <a:rPr lang="it-IT" sz="1800" dirty="0" smtClean="0">
                <a:solidFill>
                  <a:srgbClr val="FFFFFF"/>
                </a:solidFill>
                <a:latin typeface="Lato Black"/>
                <a:cs typeface="Lato Black"/>
              </a:rPr>
              <a:t>#WMF17</a:t>
            </a:r>
            <a:r>
              <a:rPr lang="it-IT" sz="1800" baseline="0" dirty="0" smtClean="0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endParaRPr lang="it-IT" sz="18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96822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706D4-D4A4-2140-8528-56A9F2891962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49FF-EC14-EA4A-9907-055DBE181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15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82" r:id="rId8"/>
    <p:sldLayoutId id="2147483680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id.gov.it/agenda-digitale/pubblica-amministrazione/accessibilita/obiettivi-accessibilita" TargetMode="External"/><Relationship Id="rId3" Type="http://schemas.openxmlformats.org/officeDocument/2006/relationships/hyperlink" Target="http://ec.europa.eu/employment_social/esf/docs/br_disability_en.pdf" TargetMode="External"/><Relationship Id="rId7" Type="http://schemas.openxmlformats.org/officeDocument/2006/relationships/hyperlink" Target="http://www.gazzettaufficiale.it/eli/id/2012/12/18/12A13277/sg" TargetMode="External"/><Relationship Id="rId2" Type="http://schemas.openxmlformats.org/officeDocument/2006/relationships/hyperlink" Target="https://www.census.gov/content/dam/Census/library/publications/2012/demo/p70-131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azzettaufficiale.it/eli/id/2013/09/16/13A07492/sg" TargetMode="External"/><Relationship Id="rId11" Type="http://schemas.openxmlformats.org/officeDocument/2006/relationships/hyperlink" Target="https://www.w3.org/WAI/ER/tools/" TargetMode="External"/><Relationship Id="rId5" Type="http://schemas.openxmlformats.org/officeDocument/2006/relationships/hyperlink" Target="http://www.agid.gov.it/legge-9-gennaio-2004-n-4" TargetMode="External"/><Relationship Id="rId10" Type="http://schemas.openxmlformats.org/officeDocument/2006/relationships/hyperlink" Target="http://www.agid.gov.it/agenda-digitale/pubblica-amministrazione/accessibilita/elenco-valutatori-accessibilita" TargetMode="External"/><Relationship Id="rId4" Type="http://schemas.openxmlformats.org/officeDocument/2006/relationships/hyperlink" Target="http://ec.europa.eu/eurostat/statistics-explained/index.php/Disability_statistics_-_barriers_to_social_integration" TargetMode="External"/><Relationship Id="rId9" Type="http://schemas.openxmlformats.org/officeDocument/2006/relationships/hyperlink" Target="https://www.w3.org/TR/WCAG20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11600" y="3810000"/>
            <a:ext cx="6172200" cy="154708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wrap="square" lIns="130046" tIns="65023" rIns="130046" bIns="65023" rtlCol="0">
            <a:spAutoFit/>
          </a:bodyPr>
          <a:lstStyle/>
          <a:p>
            <a:r>
              <a:rPr lang="it-IT" sz="4600" b="1" dirty="0" smtClean="0">
                <a:solidFill>
                  <a:schemeClr val="bg1"/>
                </a:solidFill>
                <a:latin typeface="Sansation Bold"/>
                <a:cs typeface="Sansation Bold"/>
              </a:rPr>
              <a:t>ANTONIO GIOVANNI SCHIAVONE</a:t>
            </a:r>
            <a:endParaRPr lang="it-IT" sz="4600" b="1" dirty="0">
              <a:solidFill>
                <a:schemeClr val="bg1"/>
              </a:solidFill>
              <a:latin typeface="Sansation Bold"/>
              <a:cs typeface="Sansation Bold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59200" y="5562600"/>
            <a:ext cx="4978667" cy="562203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it-IT" sz="2800" b="1" dirty="0" smtClean="0">
                <a:solidFill>
                  <a:srgbClr val="8D3560"/>
                </a:solidFill>
                <a:latin typeface="Helvetica"/>
                <a:cs typeface="Helvetica"/>
              </a:rPr>
              <a:t>Assegnista di Ricerca, CNR</a:t>
            </a:r>
            <a:endParaRPr lang="it-IT" sz="2800" dirty="0">
              <a:solidFill>
                <a:srgbClr val="8D35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6001" y="6324600"/>
            <a:ext cx="10668000" cy="1516311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2000" dirty="0" smtClean="0">
                <a:latin typeface="Helvetica"/>
                <a:cs typeface="Helvetica"/>
              </a:rPr>
              <a:t>Dottore in Informatica 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>
                <a:latin typeface="Helvetica"/>
                <a:cs typeface="Helvetica"/>
              </a:rPr>
              <a:t>Dal 2013 Assegnista di Ricerca presso il Consiglio Nazionale delle Ricerche ( ISTI / IASI)  di Roma), occupandosi di Accessibilità ed Usabilità Web, </a:t>
            </a:r>
            <a:r>
              <a:rPr lang="it-IT" sz="2000" dirty="0" err="1" smtClean="0">
                <a:latin typeface="Helvetica"/>
                <a:cs typeface="Helvetica"/>
              </a:rPr>
              <a:t>Semantic</a:t>
            </a:r>
            <a:r>
              <a:rPr lang="it-IT" sz="2000" dirty="0" smtClean="0">
                <a:latin typeface="Helvetica"/>
                <a:cs typeface="Helvetica"/>
              </a:rPr>
              <a:t> web e Data </a:t>
            </a:r>
            <a:r>
              <a:rPr lang="it-IT" sz="2000" dirty="0" err="1" smtClean="0">
                <a:latin typeface="Helvetica"/>
                <a:cs typeface="Helvetica"/>
              </a:rPr>
              <a:t>Visualization</a:t>
            </a:r>
            <a:r>
              <a:rPr lang="it-IT" sz="2000" dirty="0" smtClean="0">
                <a:latin typeface="Helvetica"/>
                <a:cs typeface="Helvetica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>
                <a:latin typeface="Helvetica"/>
                <a:cs typeface="Helvetica"/>
              </a:rPr>
              <a:t>Dal 2017 Collaboratore c/o </a:t>
            </a:r>
            <a:r>
              <a:rPr lang="it-IT" sz="2000" dirty="0" err="1" smtClean="0">
                <a:latin typeface="Helvetica"/>
                <a:cs typeface="Helvetica"/>
              </a:rPr>
              <a:t>AgID</a:t>
            </a:r>
            <a:r>
              <a:rPr lang="it-IT" sz="2000" dirty="0" smtClean="0">
                <a:latin typeface="Helvetica"/>
                <a:cs typeface="Helvetica"/>
              </a:rPr>
              <a:t>  sul progetto «Identità Digitali».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016000" y="2209800"/>
            <a:ext cx="9067800" cy="124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just"/>
            <a:r>
              <a:rPr lang="it-IT" sz="4000" b="1" dirty="0" smtClean="0">
                <a:solidFill>
                  <a:srgbClr val="8D3560"/>
                </a:solidFill>
                <a:latin typeface="Sansation Bold"/>
                <a:cs typeface="Sansation Bold"/>
              </a:rPr>
              <a:t>Accessibilità Web: norme, standard e metodologie per un web per tutti</a:t>
            </a:r>
            <a:endParaRPr lang="it-IT" sz="4000" b="1" dirty="0">
              <a:solidFill>
                <a:srgbClr val="8D3560"/>
              </a:solidFill>
              <a:latin typeface="Sansation Bold"/>
              <a:cs typeface="Sansation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35800"/>
            <a:ext cx="2336400" cy="23364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95288" y="8148171"/>
            <a:ext cx="590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WWW.ANTONIOGIOVANNISCHIAVONE.IT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" y="8094438"/>
            <a:ext cx="569129" cy="5691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30" y="8135227"/>
            <a:ext cx="569129" cy="56912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436756" y="8188960"/>
            <a:ext cx="2171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it-IT" sz="2400" b="1" u="sng" dirty="0" err="1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AGSchiavone</a:t>
            </a:r>
            <a:endParaRPr lang="it-IT" sz="2400" b="1" u="sng" dirty="0">
              <a:solidFill>
                <a:srgbClr val="8D35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primo provvedimento legislativo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7800" y="14478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[1973] Negli USA il primo provvedimento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legislativo relativo all’accessibilità dei sistemi informatici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(“</a:t>
            </a:r>
            <a:r>
              <a:rPr lang="it-IT" sz="2400" i="1" u="sng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Workforce</a:t>
            </a:r>
            <a:r>
              <a:rPr lang="it-IT" sz="2400" i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i="1" u="sng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Rehabilitation</a:t>
            </a:r>
            <a:r>
              <a:rPr lang="it-IT" sz="2400" i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i="1" u="sng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Act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”). </a:t>
            </a:r>
            <a:endParaRPr lang="it-IT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7800" y="6172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[1998] Emendamento della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legge,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(“</a:t>
            </a:r>
            <a:r>
              <a:rPr lang="it-IT" sz="2400" i="1" u="sng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Workforce</a:t>
            </a:r>
            <a:r>
              <a:rPr lang="it-IT" sz="2400" i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i="1" u="sng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Investment</a:t>
            </a:r>
            <a:r>
              <a:rPr lang="it-IT" sz="2400" i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i="1" u="sng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Act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”), inserisce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delle </a:t>
            </a:r>
            <a:r>
              <a:rPr lang="it-IT" sz="24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direttive per lo sviluppo di applicazioni web </a:t>
            </a:r>
            <a:r>
              <a:rPr lang="it-IT" sz="24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accessibili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78" y="1449754"/>
            <a:ext cx="5195922" cy="66614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7800" y="38100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L'articolo 508 di tale legge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it-IT" sz="2400" b="1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Section</a:t>
            </a:r>
            <a:r>
              <a:rPr 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508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si concentrava sull’eliminazione delle barriere per l'accesso ai servizi e alle informazioni offerti dalla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tecnologia.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iniziative Europee (1)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7800" y="1447800"/>
            <a:ext cx="1242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[2000]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Consiglio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Europeo vara il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progetto “</a:t>
            </a:r>
            <a:r>
              <a:rPr lang="it-IT" sz="2400" b="1" i="1" dirty="0" err="1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eEurope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”, da cui derivano vari piani d’azione: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2001] </a:t>
            </a:r>
            <a:r>
              <a:rPr lang="it-IT" sz="2400" b="1" i="1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eEurope</a:t>
            </a:r>
            <a:r>
              <a:rPr lang="it-IT" sz="2400" b="1" i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b="1" i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2002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Obbligo di accessibilità per i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siti web delle pubbliche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amministrazioni</a:t>
            </a:r>
            <a:r>
              <a:rPr lang="it-IT" sz="2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2002] </a:t>
            </a:r>
            <a:r>
              <a:rPr lang="it-IT" sz="2400" b="1" i="1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eEurope</a:t>
            </a:r>
            <a:r>
              <a:rPr lang="it-IT" sz="2400" b="1" i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2005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– Accessibilità nelle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nuove piattaforme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tecnologiche (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ad es. televisione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digitale,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telefonia mobile). 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2005] </a:t>
            </a:r>
            <a:r>
              <a:rPr lang="it-IT" sz="2400" b="1" i="1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eAccessibility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- Standard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tecnici per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dispositivi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tecnologici destinati a persone con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disabilità, 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requisiti di accessibilità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nei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bandi pubblici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 l’acquisto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 beni e servizi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296020"/>
            <a:ext cx="12395200" cy="30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iniziative Europee (2)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8440" y="1473200"/>
            <a:ext cx="125577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[2010] Viene attivato il piano d’azione </a:t>
            </a:r>
            <a:r>
              <a:rPr lang="it-IT" sz="2400" b="1" i="1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European</a:t>
            </a:r>
            <a:r>
              <a:rPr lang="it-IT" sz="2400" b="1" i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b="1" i="1" dirty="0" err="1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Disability</a:t>
            </a:r>
            <a:r>
              <a:rPr lang="it-IT" sz="2400" b="1" i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b="1" i="1" dirty="0" err="1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Strategy</a:t>
            </a:r>
            <a:r>
              <a:rPr lang="it-IT" sz="2400" b="1" i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b="1" i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2010-2020,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l’obiettivo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di:</a:t>
            </a:r>
          </a:p>
          <a:p>
            <a:pPr marL="893763" indent="-263525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Rendere beni e servizi accessibili alle persone con disabilità e promuovere il mercato dei dispositivi di assistenza. </a:t>
            </a:r>
          </a:p>
          <a:p>
            <a:pPr marL="893763" indent="-263525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Assicurare che le persone con disabilità godono di tutti i benefici della cittadinanza europea</a:t>
            </a:r>
          </a:p>
          <a:p>
            <a:pPr algn="just">
              <a:lnSpc>
                <a:spcPct val="150000"/>
              </a:lnSpc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[2012] Viene emanato l’ </a:t>
            </a:r>
            <a:r>
              <a:rPr lang="it-IT" sz="2400" b="1" i="1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European</a:t>
            </a:r>
            <a:r>
              <a:rPr lang="it-IT" sz="2400" b="1" i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b="1" i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Accessibility </a:t>
            </a:r>
            <a:r>
              <a:rPr lang="it-IT" sz="2400" b="1" i="1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Act</a:t>
            </a:r>
            <a:r>
              <a:rPr lang="it-IT" sz="2400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it-IT" sz="2400" b="1" i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5401034"/>
            <a:ext cx="12379960" cy="28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legislazione italiana: La legge Stanca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7800" y="1447800"/>
            <a:ext cx="12420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 Italia la legge che regolamenta l’a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ccessibilità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dei siti web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è la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legge 9 gennaio 2004,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n.4,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recante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Disposizioni per favorire l'accesso dei soggetti disabili agli strumenti informatici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1" y="2731329"/>
            <a:ext cx="2513459" cy="335127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2211" y="6081248"/>
            <a:ext cx="1242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25510" y="2731329"/>
            <a:ext cx="9448800" cy="93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Essa è soprattutto nota come </a:t>
            </a:r>
            <a:r>
              <a:rPr lang="it-IT" altLang="it-IT" sz="2400" b="1" i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Legge Stanca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dall’ex Ministro per l'Innovazione Lucio Stanca).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74060" y="4356080"/>
            <a:ext cx="922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«È </a:t>
            </a:r>
            <a:r>
              <a:rPr lang="it-IT" sz="3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tutelato e garantito, in particolare, il diritto di accesso ai servizi informatici e telematici </a:t>
            </a:r>
            <a:r>
              <a:rPr lang="it-IT" sz="3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della pubblica </a:t>
            </a:r>
            <a:r>
              <a:rPr lang="it-IT" sz="3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amministrazione e ai servizi di pubblica utilità da parte delle persone disabili, in ottemperanza al principio di uguaglianza ai sensi dell’articolo 3 della Costituzione</a:t>
            </a:r>
            <a:r>
              <a:rPr lang="it-IT" sz="3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.»</a:t>
            </a:r>
            <a:endParaRPr lang="it-IT" sz="3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253514" y="7772400"/>
            <a:ext cx="31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Art. </a:t>
            </a:r>
            <a:r>
              <a:rPr lang="it-IT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1, comma 2 </a:t>
            </a:r>
            <a:r>
              <a:rPr lang="it-IT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Legge  </a:t>
            </a:r>
            <a:r>
              <a:rPr lang="it-IT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Stanca</a:t>
            </a:r>
          </a:p>
        </p:txBody>
      </p:sp>
    </p:spTree>
    <p:extLst>
      <p:ext uri="{BB962C8B-B14F-4D97-AF65-F5344CB8AC3E}">
        <p14:creationId xmlns:p14="http://schemas.microsoft.com/office/powerpoint/2010/main" val="14013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legge Stanca: Le norme tecniche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7800" y="6724471"/>
            <a:ext cx="12268200" cy="11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Nel 2013 tale allegato è stato aggiornato tramite decreto dall’allora Ministro Profumo, modificando lo standard tecnico di riferimento (le WCAG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2.0 con livello di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conformità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AA).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7800" y="1676400"/>
            <a:ext cx="6453554" cy="11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7938" algn="just">
              <a:lnSpc>
                <a:spcPct val="150000"/>
              </a:lnSpc>
              <a:buClr>
                <a:schemeClr val="tx1"/>
              </a:buClr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Alla legge Stanca è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associato il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Decreto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Ministeriale dell'8 luglio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2005.</a:t>
            </a:r>
            <a:endParaRPr lang="it-IT" alt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54" y="1676400"/>
            <a:ext cx="5814646" cy="47244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77800" y="3711476"/>
            <a:ext cx="6453554" cy="224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Nel suo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allegato A («Verifica tecnica e requisiti tecnici di accessibilità delle applicazioni basate su tecnologie internet») sono definiti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 requisiti tecnici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poter definire un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sito web ‘</a:t>
            </a:r>
            <a:r>
              <a:rPr lang="it-IT" altLang="it-IT" sz="2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accessibile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’.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921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Legge Stanca: A chi si applica?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7800" y="1447800"/>
            <a:ext cx="5105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indent="365125" algn="ctr">
              <a:spcBef>
                <a:spcPts val="600"/>
              </a:spcBef>
              <a:spcAft>
                <a:spcPts val="1200"/>
              </a:spcAft>
            </a:pPr>
            <a:r>
              <a:rPr 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Soggetti Pubblici</a:t>
            </a:r>
          </a:p>
          <a:p>
            <a:pPr marL="80963" indent="3651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Enti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pubblici economici</a:t>
            </a:r>
          </a:p>
          <a:p>
            <a:pPr marL="80963" indent="3651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Aziende municipalizzate regionali </a:t>
            </a:r>
          </a:p>
          <a:p>
            <a:pPr marL="80963" indent="3651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Enti di assistenza e di riabilitazione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pubblici 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0963" indent="3651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Aziende di trasporto e di telecomunicazione a prevalente partecipazione di capitale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pubblico.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0963" indent="3651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502400" y="1447800"/>
            <a:ext cx="6096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638" algn="ctr">
              <a:spcBef>
                <a:spcPts val="600"/>
              </a:spcBef>
              <a:spcAft>
                <a:spcPts val="1200"/>
              </a:spcAft>
            </a:pPr>
            <a:r>
              <a:rPr 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Soggetti Privati</a:t>
            </a:r>
          </a:p>
          <a:p>
            <a:pPr marL="182563" indent="3651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Aziende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appaltatrici di servizi informatici</a:t>
            </a:r>
          </a:p>
          <a:p>
            <a:pPr marL="182563" indent="3651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Aziende private concessionarie di servizi pubblici </a:t>
            </a:r>
          </a:p>
          <a:p>
            <a:pPr marL="182563" indent="3651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Soggetti che usufruiscono di contributi pubblici o agevolazioni per l’erogazione dei propri servizi tramite sistemi informativi o internet. (Ad es. </a:t>
            </a:r>
            <a:r>
              <a:rPr lang="it-IT" sz="24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i quotidiani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!)</a:t>
            </a:r>
            <a:endParaRPr lang="it-IT" sz="2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6413014"/>
            <a:ext cx="5181600" cy="18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Legge Stanca: A cosa si applica?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7799" y="1600200"/>
            <a:ext cx="672595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lnSpc>
                <a:spcPct val="15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 requisiti previsti dalla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Legge Stanca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 applicano a</a:t>
            </a:r>
            <a:endParaRPr lang="it-IT" altLang="it-IT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5125" indent="-365125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alt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Siti web</a:t>
            </a:r>
          </a:p>
          <a:p>
            <a:pPr marL="365125" indent="-365125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alt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Applicazioni realizzate con tecnologie web</a:t>
            </a:r>
          </a:p>
          <a:p>
            <a:pPr marL="365125" indent="-365125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alt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Documenti resi disponibili sui siti web </a:t>
            </a:r>
            <a:endParaRPr lang="it-IT" altLang="it-IT" sz="2400" b="1" dirty="0" smtClean="0">
              <a:solidFill>
                <a:srgbClr val="8D35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ad es. </a:t>
            </a:r>
            <a:r>
              <a:rPr lang="it-IT" altLang="it-IT" sz="24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i file PDF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!)</a:t>
            </a:r>
            <a:endParaRPr lang="it-IT" alt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53" y="3657600"/>
            <a:ext cx="6093634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Legge Stanca: Le possibili sanzioni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66512" y="1447800"/>
            <a:ext cx="672595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it-IT" alt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 i dirigenti delle Pubbliche Amministrazioni</a:t>
            </a:r>
          </a:p>
          <a:p>
            <a:pPr marL="365125" indent="-3651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Responsabilità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dirigenziale 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5125" indent="-3651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esponsabilità disciplinare</a:t>
            </a:r>
          </a:p>
          <a:p>
            <a:pPr marL="365125" indent="-3651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Eventuali responsabilità penali e civili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406305" cy="699345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066511" y="4522589"/>
            <a:ext cx="67259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it-IT" alt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 le aziende appaltatrici e/o concessionarie</a:t>
            </a:r>
          </a:p>
          <a:p>
            <a:pPr marL="365125" indent="-3651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Nullità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dei contratti</a:t>
            </a:r>
            <a:endParaRPr lang="it-IT" alt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26000" y="6629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Eventuali inadempienze posso essere segnalate all’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Agenzia per l’Italia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Digitale (</a:t>
            </a:r>
            <a:r>
              <a:rPr lang="it-IT" sz="2400" b="1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AgID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), la quale, in caso di fondatezza della segnalazione, potrà attivare le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procedure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previste.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Altri obblighi legislativi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7479" y="1828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D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ecreto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egge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18 ottobre 2012, n. 179, recante “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Ulteriori misure urgenti per la crescita </a:t>
            </a:r>
            <a:r>
              <a:rPr lang="it-IT" sz="2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del Paese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”,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 introdotto ulteriori l’obblighi per 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pubbliche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amministrazioni.</a:t>
            </a:r>
            <a:endParaRPr lang="it-IT" alt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10" y="1828800"/>
            <a:ext cx="4972050" cy="66294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42240" y="3817203"/>
            <a:ext cx="7635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Ogni anno esse devono definire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 pubblicare sul proprio sito web gli 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obiettivi annuali di accessibilità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203199" y="5669340"/>
            <a:ext cx="7574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4646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L’ Agenzia </a:t>
            </a:r>
            <a:r>
              <a:rPr lang="it-IT" sz="2400" dirty="0">
                <a:solidFill>
                  <a:srgbClr val="4646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 l’Italia digitale </a:t>
            </a:r>
            <a:r>
              <a:rPr lang="it-IT" sz="2400" dirty="0" smtClean="0">
                <a:solidFill>
                  <a:srgbClr val="4646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 il </a:t>
            </a:r>
            <a:r>
              <a:rPr lang="it-IT" sz="2400" dirty="0">
                <a:solidFill>
                  <a:srgbClr val="4646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compito di monitoraggio e di intervento nei confronti dei soggetti erogatori di servizi, inadempienti in ordine all’accessibilità dei servizi </a:t>
            </a:r>
            <a:r>
              <a:rPr lang="it-IT" sz="2400" dirty="0" smtClean="0">
                <a:solidFill>
                  <a:srgbClr val="4646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medesimi.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2683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Obiettivi di Accessibilità 2017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7478" y="1828800"/>
            <a:ext cx="1244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21 Giugno l’</a:t>
            </a:r>
            <a:r>
              <a:rPr lang="it-IT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AgID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ha pubblicato i report sulle circa 5000 P.A. che hanno pubblicato gli Obiettivi di Accessibilità per l’anno 2017 tramite l’applicazione web dell’Agenzia. </a:t>
            </a:r>
            <a:endParaRPr lang="it-IT" alt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3030435"/>
            <a:ext cx="6818501" cy="44371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50" y="3487245"/>
            <a:ext cx="6484949" cy="352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0" y="1524000"/>
            <a:ext cx="5229870" cy="7676222"/>
          </a:xfrm>
          <a:custGeom>
            <a:avLst/>
            <a:gdLst/>
            <a:ahLst/>
            <a:cxnLst/>
            <a:rect l="l" t="t" r="r" b="b"/>
            <a:pathLst>
              <a:path w="7042784" h="8338820">
                <a:moveTo>
                  <a:pt x="5541759" y="0"/>
                </a:moveTo>
                <a:lnTo>
                  <a:pt x="0" y="0"/>
                </a:lnTo>
                <a:lnTo>
                  <a:pt x="0" y="8338286"/>
                </a:lnTo>
                <a:lnTo>
                  <a:pt x="5541759" y="8338286"/>
                </a:lnTo>
                <a:lnTo>
                  <a:pt x="7042251" y="4037482"/>
                </a:lnTo>
                <a:lnTo>
                  <a:pt x="5541759" y="0"/>
                </a:lnTo>
                <a:close/>
              </a:path>
            </a:pathLst>
          </a:custGeom>
          <a:solidFill>
            <a:srgbClr val="82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254000" y="3352800"/>
            <a:ext cx="494000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it-IT" sz="4400" b="1" spc="-17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 cosa parleremo?</a:t>
            </a:r>
            <a:endParaRPr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936002" y="4300842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4">
                <a:moveTo>
                  <a:pt x="0" y="0"/>
                </a:moveTo>
                <a:lnTo>
                  <a:pt x="143445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-1930400" y="-731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588000" y="4294763"/>
            <a:ext cx="716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Comprendere l’accessibilità</a:t>
            </a:r>
          </a:p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legislazione sull’accessibilità</a:t>
            </a:r>
          </a:p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Gli standard e le metodologie</a:t>
            </a:r>
          </a:p>
        </p:txBody>
      </p:sp>
    </p:spTree>
    <p:extLst>
      <p:ext uri="{BB962C8B-B14F-4D97-AF65-F5344CB8AC3E}">
        <p14:creationId xmlns:p14="http://schemas.microsoft.com/office/powerpoint/2010/main" val="8718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0" y="1524000"/>
            <a:ext cx="5229870" cy="7676222"/>
          </a:xfrm>
          <a:custGeom>
            <a:avLst/>
            <a:gdLst/>
            <a:ahLst/>
            <a:cxnLst/>
            <a:rect l="l" t="t" r="r" b="b"/>
            <a:pathLst>
              <a:path w="7042784" h="8338820">
                <a:moveTo>
                  <a:pt x="5541759" y="0"/>
                </a:moveTo>
                <a:lnTo>
                  <a:pt x="0" y="0"/>
                </a:lnTo>
                <a:lnTo>
                  <a:pt x="0" y="8338286"/>
                </a:lnTo>
                <a:lnTo>
                  <a:pt x="5541759" y="8338286"/>
                </a:lnTo>
                <a:lnTo>
                  <a:pt x="7042251" y="4037482"/>
                </a:lnTo>
                <a:lnTo>
                  <a:pt x="5541759" y="0"/>
                </a:lnTo>
                <a:close/>
              </a:path>
            </a:pathLst>
          </a:custGeom>
          <a:solidFill>
            <a:srgbClr val="82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254000" y="7086600"/>
            <a:ext cx="4940004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it-IT" sz="4400" b="1" spc="-17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 e metodologie</a:t>
            </a:r>
            <a:endParaRPr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936002" y="8644242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4">
                <a:moveTo>
                  <a:pt x="0" y="0"/>
                </a:moveTo>
                <a:lnTo>
                  <a:pt x="143445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-1930400" y="-731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511800" y="4572000"/>
            <a:ext cx="7162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 linea guida per l’accessibilità</a:t>
            </a:r>
          </a:p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validazione dell’accessibilità</a:t>
            </a:r>
          </a:p>
        </p:txBody>
      </p:sp>
    </p:spTree>
    <p:extLst>
      <p:ext uri="{BB962C8B-B14F-4D97-AF65-F5344CB8AC3E}">
        <p14:creationId xmlns:p14="http://schemas.microsoft.com/office/powerpoint/2010/main" val="37384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Linee guida per l’accessibilità: le WCAG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1403642"/>
            <a:ext cx="12598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 Web Content Accessibility </a:t>
            </a:r>
            <a:r>
              <a:rPr lang="it-IT" alt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Guidelines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(WCAG) sono le più importanti ed internazionalmente riconosciute linee guida per l’accessibilità dei siti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Web.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8900" y="2949476"/>
            <a:ext cx="5422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Pubblicate dal World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Wide Web </a:t>
            </a:r>
            <a:r>
              <a:rPr lang="it-IT" alt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Consortium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(W3C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), la loro ultima versione (</a:t>
            </a:r>
            <a:r>
              <a:rPr lang="it-IT" alt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WCAG </a:t>
            </a:r>
            <a:r>
              <a:rPr lang="it-IT" alt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2.0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del 2012)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è anche uno standard ISO (</a:t>
            </a:r>
            <a:r>
              <a:rPr 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ISO/IEC 40500:2012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).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88899" y="5257800"/>
            <a:ext cx="5638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Negli ultimi anni la maggior parte delle legislazioni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europee sono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state aggiornate per imporre, come requisito tecnico, il rispetto delle WCAG 2.0 al livello di conformità AA</a:t>
            </a:r>
            <a:endParaRPr lang="it-IT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1" y="2632853"/>
            <a:ext cx="7241540" cy="47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Linee guida per l’accessibilità: le WCAG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1411474"/>
            <a:ext cx="72897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 WCAG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sono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 documento normativo, contenente insieme di raccomandazioni di tipo astratto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su quali aspetti tenere in considerazione nello sviluppo di un sito accessibile.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Ad esse si associano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endParaRPr lang="it-IT" alt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3991147"/>
            <a:ext cx="7289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400" b="1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Understanding</a:t>
            </a:r>
            <a:r>
              <a:rPr 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WCAG </a:t>
            </a:r>
            <a:r>
              <a:rPr 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2.0</a:t>
            </a:r>
            <a:r>
              <a:rPr 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Documento di approfondimento che fornisce maggiori chiarimenti sui dettagli e sugli intenti delle WCAG.</a:t>
            </a:r>
          </a:p>
        </p:txBody>
      </p:sp>
      <p:sp>
        <p:nvSpPr>
          <p:cNvPr id="2" name="Rettangolo 1"/>
          <p:cNvSpPr/>
          <p:nvPr/>
        </p:nvSpPr>
        <p:spPr>
          <a:xfrm>
            <a:off x="0" y="6172200"/>
            <a:ext cx="7289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400" b="1" dirty="0" err="1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Techniques</a:t>
            </a:r>
            <a:r>
              <a:rPr 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for WCAG 2.0</a:t>
            </a:r>
            <a:r>
              <a:rPr lang="it-IT" sz="2400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fornisce specifiche indicazioni per gli sviluppatori su come sviluppare contenuti Web accessibili, con esempi concreti per alcune tecnologie Web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78" y="1618929"/>
            <a:ext cx="5568422" cy="62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 valutare l’accessibilità?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1758130"/>
            <a:ext cx="6883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Una volta definite delle linee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guida,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 pone il problema di quale metodologie utilizzare per verificare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l’accessibilità di un sito web.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93" y="1758130"/>
            <a:ext cx="5605401" cy="560540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7800" y="4038600"/>
            <a:ext cx="6670040" cy="238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 principali metodologie utilizzate sono 3: </a:t>
            </a:r>
          </a:p>
          <a:p>
            <a:pPr algn="just"/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Verifica da parte di un esperto di accessibilità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Gruppi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 valutazione</a:t>
            </a:r>
            <a:r>
              <a:rPr lang="it-IT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it-IT" sz="2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Analisi tramite strumenti automatici (</a:t>
            </a:r>
            <a:r>
              <a:rPr lang="it-IT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Validatori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9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Gli esperti di accessibilità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32" y="1752600"/>
            <a:ext cx="4748164" cy="651685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67640" y="1752600"/>
            <a:ext cx="7696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Gli esperti di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accessibilità, sono singole figure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professionali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persone giuridiche 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(associazioni, ONLUS)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esperte nella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verifica dell’accessibilità dei sistemi informatici. </a:t>
            </a:r>
            <a:endParaRPr lang="it-IT" alt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67640" y="4078474"/>
            <a:ext cx="76962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Svolgono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 validazione di accessibilità principalmente tramite ispezione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manuale, ipotizzando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vari 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scenari d’uso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it-IT" alt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7800" y="6832306"/>
            <a:ext cx="768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 legge Stanca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ha istituito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istituito l'elenco dei valutatori di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accessibilità, limitato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esclusivamente le persone giuridiche in possesso di specifici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requisiti.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Gruppi di valutazione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194110"/>
            <a:ext cx="5152966" cy="397809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969000" y="2041244"/>
            <a:ext cx="623405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Sono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gruppi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costituiti da persone con varie tipologie di disabilità, i quali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hanno il compito di accedere al sito web in esame,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testarne le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funzionalità.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968999" y="6360535"/>
            <a:ext cx="623405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 tale tipo di approccio, la completezza del ‘mix’ di disabilità rappresentato dal gruppo di valutazione è un elemento chiave.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968999" y="4557415"/>
            <a:ext cx="62340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Sono supportati  da un esperto che prepara e coordina il test, registrandone i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risultati. </a:t>
            </a:r>
            <a:endParaRPr lang="it-IT" alt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it-IT" sz="4400" b="1" dirty="0" err="1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validatori</a:t>
            </a:r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accessibilità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7800" y="1676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just">
              <a:buClr>
                <a:schemeClr val="tx1"/>
              </a:buClr>
            </a:pP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 </a:t>
            </a:r>
            <a:r>
              <a:rPr lang="it-IT" sz="2400" b="1" dirty="0" err="1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Validatori</a:t>
            </a:r>
            <a:r>
              <a:rPr 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di Accessibilità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sono strumenti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automatici per l’analisi dell’accessibilità di un sito web. </a:t>
            </a:r>
            <a:endParaRPr lang="it-IT" altLang="it-IT" sz="2400" b="1" dirty="0">
              <a:solidFill>
                <a:srgbClr val="2AA9E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43" y="1676400"/>
            <a:ext cx="6785657" cy="464288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7800" y="3447871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Comunemente il loro funzionamento si basa sull’analisi del codice sorgente dell’applicazione web in esame.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177800" y="70104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Per alcuni tipi di requisiti, non è possibile automatizzarne la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validazione.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177800" y="52578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 validazione viene svolta rispetto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ai criteri stabiliti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 una o più 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linee guida per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l’accessibilità.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527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0" y="1524000"/>
            <a:ext cx="5229870" cy="7676222"/>
          </a:xfrm>
          <a:custGeom>
            <a:avLst/>
            <a:gdLst/>
            <a:ahLst/>
            <a:cxnLst/>
            <a:rect l="l" t="t" r="r" b="b"/>
            <a:pathLst>
              <a:path w="7042784" h="8338820">
                <a:moveTo>
                  <a:pt x="5541759" y="0"/>
                </a:moveTo>
                <a:lnTo>
                  <a:pt x="0" y="0"/>
                </a:lnTo>
                <a:lnTo>
                  <a:pt x="0" y="8338286"/>
                </a:lnTo>
                <a:lnTo>
                  <a:pt x="5541759" y="8338286"/>
                </a:lnTo>
                <a:lnTo>
                  <a:pt x="7042251" y="4037482"/>
                </a:lnTo>
                <a:lnTo>
                  <a:pt x="5541759" y="0"/>
                </a:lnTo>
                <a:close/>
              </a:path>
            </a:pathLst>
          </a:custGeom>
          <a:solidFill>
            <a:srgbClr val="82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254000" y="3352800"/>
            <a:ext cx="494000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it-IT" sz="4400" b="1" spc="-17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Ricapitolando…</a:t>
            </a:r>
            <a:endParaRPr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936002" y="4300842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4">
                <a:moveTo>
                  <a:pt x="0" y="0"/>
                </a:moveTo>
                <a:lnTo>
                  <a:pt x="143445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-1930400" y="-731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588000" y="2743200"/>
            <a:ext cx="7162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206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L’accessibilità significa fornire servizi fruibili senza discriminazioni. </a:t>
            </a:r>
          </a:p>
          <a:p>
            <a:pPr marL="298450" marR="1206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legge Stanca impone criteri di </a:t>
            </a:r>
            <a:r>
              <a:rPr lang="it-IT" sz="3200" b="1" spc="5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accessibilità alle </a:t>
            </a: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P.A. (e non solo).</a:t>
            </a:r>
          </a:p>
          <a:p>
            <a:pPr marL="298450" marR="1206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 WCAG sono il principale standard per lo sviluppo di siti web accessibili.  </a:t>
            </a:r>
          </a:p>
          <a:p>
            <a:pPr marL="298450" marR="1206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Esperti, gruppi di valutazione e </a:t>
            </a:r>
            <a:r>
              <a:rPr lang="it-IT" sz="3200" b="1" spc="50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validatori</a:t>
            </a: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sono le principali metodologie di analisi.</a:t>
            </a:r>
          </a:p>
        </p:txBody>
      </p:sp>
    </p:spTree>
    <p:extLst>
      <p:ext uri="{BB962C8B-B14F-4D97-AF65-F5344CB8AC3E}">
        <p14:creationId xmlns:p14="http://schemas.microsoft.com/office/powerpoint/2010/main" val="134101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Riferimenti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7800" y="1535460"/>
            <a:ext cx="1242060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U.S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it-IT" alt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Census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Bureau: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«Americans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</a:t>
            </a:r>
            <a:r>
              <a:rPr 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Disabilities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2010», pag. 4 - 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https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://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www.census.gov/content/dam/Census/library/publications/2012/demo/p70-131.pdf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Bernard </a:t>
            </a:r>
            <a:r>
              <a:rPr 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Brunhes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International per la Commissione Europea: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“The European Social Fund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 D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isability”, </a:t>
            </a:r>
            <a:r>
              <a:rPr lang="en-US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16 -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http://ec.europa.eu/employment_social/esf/docs/br_disability_en.pdf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Eurostat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: «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Disability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statistics - barriers to social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integration” -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http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://ec.europa.eu/eurostat/statistics-explained/index.php/Disability_statistics_-_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barriers_to_social_integration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Legge Stanca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http://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www.agid.gov.it/legge-9-gennaio-2004-n-4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Requisiti tecnici Legge Stanca: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http://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www.gazzettaufficiale.it/eli/id/2013/09/16/13A07492/sg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Decreto Legge n.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179/2012: 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http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://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www.gazzettaufficiale.it/eli/id/2012/12/18/12A13277/sg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Report </a:t>
            </a:r>
            <a:r>
              <a:rPr lang="it-IT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AgID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sugli Obiettivi di Accessibilità 2017: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8"/>
              </a:rPr>
              <a:t>http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8"/>
              </a:rPr>
              <a:t>://www.agid.gov.it/agenda-digitale/pubblica-amministrazione/accessibilita/obiettivi-accessibilita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WCAG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2.0: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9"/>
              </a:rPr>
              <a:t>https://www.w3.org/TR/WCAG20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9"/>
              </a:rPr>
              <a:t>/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Elenco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Valutatori Accessibilità: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10"/>
              </a:rPr>
              <a:t>http://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10"/>
              </a:rPr>
              <a:t>www.agid.gov.it/agenda-digitale/pubblica-amministrazione/accessibilita/elenco-valutatori-accessibilita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W3C’s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Web Accessibility Evaluation Tools List: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11"/>
              </a:rPr>
              <a:t>https://www.w3.org/WAI/ER/tools/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11"/>
              </a:rPr>
              <a:t> 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0" y="1524000"/>
            <a:ext cx="5229870" cy="7676222"/>
          </a:xfrm>
          <a:custGeom>
            <a:avLst/>
            <a:gdLst/>
            <a:ahLst/>
            <a:cxnLst/>
            <a:rect l="l" t="t" r="r" b="b"/>
            <a:pathLst>
              <a:path w="7042784" h="8338820">
                <a:moveTo>
                  <a:pt x="5541759" y="0"/>
                </a:moveTo>
                <a:lnTo>
                  <a:pt x="0" y="0"/>
                </a:lnTo>
                <a:lnTo>
                  <a:pt x="0" y="8338286"/>
                </a:lnTo>
                <a:lnTo>
                  <a:pt x="5541759" y="8338286"/>
                </a:lnTo>
                <a:lnTo>
                  <a:pt x="7042251" y="4037482"/>
                </a:lnTo>
                <a:lnTo>
                  <a:pt x="5541759" y="0"/>
                </a:lnTo>
                <a:close/>
              </a:path>
            </a:pathLst>
          </a:custGeom>
          <a:solidFill>
            <a:srgbClr val="82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254000" y="3352800"/>
            <a:ext cx="494000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it-IT" sz="4400" b="1" spc="-17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Ringraziamenti</a:t>
            </a:r>
            <a:endParaRPr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936002" y="4300842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4">
                <a:moveTo>
                  <a:pt x="0" y="0"/>
                </a:moveTo>
                <a:lnTo>
                  <a:pt x="143445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-1930400" y="-731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588000" y="3581400"/>
            <a:ext cx="7162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206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Elisa </a:t>
            </a:r>
            <a:r>
              <a:rPr lang="it-IT" sz="3200" b="1" spc="50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Gerardis</a:t>
            </a: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per la pazienza, il supporto continuo e la correzione delle bozze.</a:t>
            </a:r>
            <a:endParaRPr lang="it-IT" sz="3200" b="1" spc="50" dirty="0" smtClean="0">
              <a:solidFill>
                <a:srgbClr val="8D35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98450" marR="1206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Cusmano Lombardo e tutto il Team del WMF per il supporto e la splendida esperienza. </a:t>
            </a:r>
            <a:endParaRPr lang="it-IT" sz="3200" b="1" spc="50" dirty="0" smtClean="0">
              <a:solidFill>
                <a:srgbClr val="8D35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0" y="1524000"/>
            <a:ext cx="5229870" cy="7676222"/>
          </a:xfrm>
          <a:custGeom>
            <a:avLst/>
            <a:gdLst/>
            <a:ahLst/>
            <a:cxnLst/>
            <a:rect l="l" t="t" r="r" b="b"/>
            <a:pathLst>
              <a:path w="7042784" h="8338820">
                <a:moveTo>
                  <a:pt x="5541759" y="0"/>
                </a:moveTo>
                <a:lnTo>
                  <a:pt x="0" y="0"/>
                </a:lnTo>
                <a:lnTo>
                  <a:pt x="0" y="8338286"/>
                </a:lnTo>
                <a:lnTo>
                  <a:pt x="5541759" y="8338286"/>
                </a:lnTo>
                <a:lnTo>
                  <a:pt x="7042251" y="4037482"/>
                </a:lnTo>
                <a:lnTo>
                  <a:pt x="5541759" y="0"/>
                </a:lnTo>
                <a:close/>
              </a:path>
            </a:pathLst>
          </a:custGeom>
          <a:solidFill>
            <a:srgbClr val="82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254000" y="2743200"/>
            <a:ext cx="4940004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it-IT" sz="4400" b="1" spc="-17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Comprendere </a:t>
            </a:r>
          </a:p>
          <a:p>
            <a:pPr marL="12700" marR="5080">
              <a:lnSpc>
                <a:spcPct val="100000"/>
              </a:lnSpc>
            </a:pPr>
            <a:r>
              <a:rPr lang="it-IT" sz="4400" b="1" spc="-17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l’Accessibilità Web</a:t>
            </a:r>
            <a:endParaRPr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936002" y="4300842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4">
                <a:moveTo>
                  <a:pt x="0" y="0"/>
                </a:moveTo>
                <a:lnTo>
                  <a:pt x="143445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-1930400" y="-731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588000" y="3962400"/>
            <a:ext cx="7162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Cos’è l’accessibilità?</a:t>
            </a:r>
          </a:p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Che relazione ha con il Web?</a:t>
            </a:r>
            <a:endParaRPr lang="it-IT" sz="3200" b="1" spc="50" dirty="0" smtClean="0">
              <a:solidFill>
                <a:srgbClr val="8D35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Cosa sono le tecnologie </a:t>
            </a:r>
            <a:r>
              <a:rPr lang="it-IT" sz="3200" b="1" spc="50" dirty="0" err="1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assistive</a:t>
            </a: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Che impatto ha sulla popolazione?</a:t>
            </a:r>
            <a:endParaRPr lang="it-IT" sz="3200" b="1" spc="50" dirty="0" smtClean="0">
              <a:solidFill>
                <a:srgbClr val="8D35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 infine….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159950"/>
            <a:ext cx="11965844" cy="724332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45105" y="124328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DOMANDE?</a:t>
            </a:r>
            <a:endParaRPr lang="it-IT" sz="8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«Accessibilità» nel linguaggio comune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7800" y="1676400"/>
            <a:ext cx="12420600" cy="5240407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it-IT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Accessibilità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s. f. [dal </a:t>
            </a:r>
            <a:r>
              <a:rPr 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lat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tardo </a:t>
            </a:r>
            <a:r>
              <a:rPr 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accessibilĭtas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-</a:t>
            </a:r>
            <a:r>
              <a:rPr 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atis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]. – L’essere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accessibile.</a:t>
            </a:r>
          </a:p>
          <a:p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it-IT" sz="24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it-IT" sz="24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ccessìbile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agg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[dal </a:t>
            </a:r>
            <a:r>
              <a:rPr 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lat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tardo </a:t>
            </a:r>
            <a:r>
              <a:rPr lang="it-IT" sz="24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accessibĭlis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der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di </a:t>
            </a:r>
            <a:r>
              <a:rPr lang="it-IT" sz="24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accessum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supino di </a:t>
            </a:r>
            <a:r>
              <a:rPr lang="it-IT" sz="24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accedĕre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«accedere»]. 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162050" indent="-266700">
              <a:buFont typeface="+mj-lt"/>
              <a:buAutoNum type="arabicPeriod"/>
            </a:pPr>
            <a:r>
              <a:rPr lang="it-IT" sz="24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 </a:t>
            </a:r>
            <a:r>
              <a:rPr lang="it-IT" sz="24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cui è possibile accedere, che è di facile accesso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: 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una località poco a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.; 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rocca a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 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da due lati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; 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rendere l’istruzione a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 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 ogni strato della popolazione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 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611313" indent="-711200" defTabSz="804863"/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 fig. </a:t>
            </a:r>
            <a:r>
              <a:rPr lang="it-IT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a.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it-IT" sz="24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Di persona, a cui si può giungere e parlare facilmente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: 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il direttore è un uomo abbastanza a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.;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	 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611313"/>
            <a:r>
              <a:rPr lang="it-IT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b.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 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nozione, che s’intende facilmente: 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sono concetti a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 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anche ai bambini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 </a:t>
            </a:r>
            <a:endParaRPr lang="it-IT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1611313"/>
            <a:r>
              <a:rPr lang="it-IT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it-IT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D’altre cose: 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prezzi a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 </a:t>
            </a:r>
            <a:r>
              <a:rPr lang="it-IT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 tutte le borse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it-IT" sz="24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prezzi modici</a:t>
            </a:r>
            <a:r>
              <a:rPr 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endParaRPr lang="it-IT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it-IT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900113" algn="ctr"/>
            <a:r>
              <a:rPr lang="it-IT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Nel linguaggio comune «</a:t>
            </a:r>
            <a:r>
              <a:rPr lang="it-IT" sz="28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Accessibilità</a:t>
            </a:r>
            <a:r>
              <a:rPr lang="it-IT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 è usato principalmente come sinonimo di «</a:t>
            </a:r>
            <a:r>
              <a:rPr lang="it-IT" sz="28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Raggiungibilità</a:t>
            </a:r>
            <a:r>
              <a:rPr lang="it-IT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», sia in </a:t>
            </a:r>
            <a:r>
              <a:rPr lang="it-IT" sz="28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senso fisico</a:t>
            </a:r>
            <a:r>
              <a:rPr lang="it-IT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che </a:t>
            </a:r>
            <a:r>
              <a:rPr lang="it-IT" sz="28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figurato</a:t>
            </a:r>
            <a:r>
              <a:rPr lang="it-IT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it-IT" sz="2000" dirty="0">
              <a:latin typeface="Sansation Bold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300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«Accessibilità» in Informatica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482600" y="2057400"/>
            <a:ext cx="11518539" cy="1608643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just"/>
            <a:r>
              <a:rPr lang="en-US" sz="2400" b="1" dirty="0" err="1" smtClean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Accessibilità</a:t>
            </a:r>
            <a:r>
              <a:rPr lang="en-US" sz="2400" dirty="0" smtClean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: “</a:t>
            </a:r>
            <a:r>
              <a:rPr lang="it-IT" sz="2400" i="1" dirty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La capacità dei sistemi informatici, nelle forme e nei limiti consentiti dalle conoscenze tecnologiche, di </a:t>
            </a:r>
            <a:r>
              <a:rPr lang="it-IT" sz="2400" i="1" u="sng" dirty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erogare servizi e fornire informazioni fruibili</a:t>
            </a:r>
            <a:r>
              <a:rPr lang="it-IT" sz="2400" i="1" dirty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it-IT" sz="2400" i="1" u="sng" dirty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senza discriminazioni</a:t>
            </a:r>
            <a:r>
              <a:rPr lang="it-IT" sz="2400" i="1" dirty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, anche da parte di coloro che </a:t>
            </a:r>
            <a:r>
              <a:rPr lang="it-IT" sz="2400" i="1" u="sng" dirty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a causa di disabilità necessitano </a:t>
            </a:r>
            <a:r>
              <a:rPr lang="it-IT" sz="2400" i="1" u="sng" dirty="0" smtClean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di </a:t>
            </a:r>
            <a:r>
              <a:rPr lang="it-IT" sz="2400" i="1" u="sng" dirty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tecnologie </a:t>
            </a:r>
            <a:r>
              <a:rPr lang="it-IT" sz="2400" i="1" u="sng" dirty="0" err="1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assistive</a:t>
            </a:r>
            <a:r>
              <a:rPr lang="it-IT" sz="2400" i="1" u="sng" dirty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 o configurazioni </a:t>
            </a:r>
            <a:r>
              <a:rPr lang="it-IT" sz="2400" i="1" u="sng" dirty="0" smtClean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particolari</a:t>
            </a:r>
            <a:r>
              <a:rPr lang="en-US" sz="2400" dirty="0" smtClean="0"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”</a:t>
            </a:r>
            <a:endParaRPr lang="it-IT" sz="2000" dirty="0" smtClean="0">
              <a:latin typeface="Segoe UI Light" panose="020B0502040204020203" pitchFamily="34" charset="0"/>
              <a:ea typeface="Segoe UI Emoj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5378" y="3947696"/>
            <a:ext cx="594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Art. 2, comma a, Legge 4/2004 – nota anche come </a:t>
            </a:r>
            <a:r>
              <a:rPr lang="it-IT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Legge  Stanca</a:t>
            </a:r>
            <a:endParaRPr lang="it-IT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267200"/>
            <a:ext cx="8623300" cy="41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Web nasce come </a:t>
            </a:r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accessibile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2447943"/>
            <a:ext cx="10620565" cy="597556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826000" y="1828800"/>
            <a:ext cx="7772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“The </a:t>
            </a:r>
            <a:r>
              <a:rPr lang="en-US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of the Web is in its universality. Access by everyone regardless of disability is an </a:t>
            </a:r>
            <a:r>
              <a:rPr lang="en-US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essential</a:t>
            </a:r>
          </a:p>
          <a:p>
            <a:pPr algn="r"/>
            <a:r>
              <a:rPr lang="en-US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aspect.”</a:t>
            </a:r>
            <a:endParaRPr lang="en-US" sz="4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181443" y="5876676"/>
            <a:ext cx="7416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 </a:t>
            </a:r>
            <a:r>
              <a:rPr lang="it-IT" sz="3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Berners</a:t>
            </a:r>
            <a:r>
              <a:rPr lang="it-IT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-Lee</a:t>
            </a:r>
          </a:p>
          <a:p>
            <a:pPr algn="r"/>
            <a:r>
              <a:rPr lang="it-IT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Direttore </a:t>
            </a:r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del W3C e inventore del World Wide </a:t>
            </a:r>
            <a:r>
              <a:rPr lang="it-IT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Web</a:t>
            </a:r>
          </a:p>
          <a:p>
            <a:pPr algn="r"/>
            <a:r>
              <a:rPr lang="it-IT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Vincitore del Premio </a:t>
            </a:r>
            <a:r>
              <a:rPr lang="it-IT" sz="16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Turing</a:t>
            </a:r>
            <a:r>
              <a:rPr lang="it-IT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2016</a:t>
            </a:r>
            <a:endParaRPr lang="it-IT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 i disabili interagiscono con il web?</a:t>
            </a:r>
            <a:endParaRPr lang="it-IT" sz="44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09" y="6011683"/>
            <a:ext cx="3191643" cy="1905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90029" y="1447800"/>
            <a:ext cx="118181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 </a:t>
            </a:r>
            <a:r>
              <a:rPr lang="it-IT" altLang="it-IT" sz="24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tecnologie </a:t>
            </a:r>
            <a:r>
              <a:rPr lang="it-IT" altLang="it-IT" sz="2400" u="sng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assistive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tutte quelle tecnologie realizzate ad hoc per rendere accessibili e usabili i prodotti informatici stessi (hardware o software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it-IT" altLang="it-IT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036809" y="7916683"/>
            <a:ext cx="3166243" cy="42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it-IT" altLang="it-IT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Interfacce Neurali</a:t>
            </a:r>
            <a:endParaRPr lang="it-IT" alt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3174528"/>
            <a:ext cx="3272655" cy="21038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80" y="3263682"/>
            <a:ext cx="3191644" cy="194672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5735323"/>
            <a:ext cx="3316785" cy="207840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68599" y="5278378"/>
            <a:ext cx="3272655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it-IT" alt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Tastiere Braille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921780" y="5247142"/>
            <a:ext cx="3204344" cy="37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Lettori di </a:t>
            </a:r>
            <a:r>
              <a:rPr lang="it-IT" altLang="it-IT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Schermo</a:t>
            </a:r>
            <a:endParaRPr lang="it-IT" altLang="it-IT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6399" y="7916683"/>
            <a:ext cx="331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Puntatori </a:t>
            </a:r>
            <a:r>
              <a:rPr lang="it-IT" altLang="it-IT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Oculari</a:t>
            </a:r>
            <a:endParaRPr lang="it-IT" altLang="it-IT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381000"/>
            <a:ext cx="12598400" cy="762000"/>
            <a:chOff x="0" y="135450"/>
            <a:chExt cx="12141200" cy="762000"/>
          </a:xfrm>
        </p:grpSpPr>
        <p:sp>
          <p:nvSpPr>
            <p:cNvPr id="4" name="bk object 18"/>
            <p:cNvSpPr/>
            <p:nvPr/>
          </p:nvSpPr>
          <p:spPr>
            <a:xfrm>
              <a:off x="0" y="135450"/>
              <a:ext cx="11531600" cy="762000"/>
            </a:xfrm>
            <a:custGeom>
              <a:avLst/>
              <a:gdLst/>
              <a:ahLst/>
              <a:cxnLst/>
              <a:rect l="l" t="t" r="r" b="b"/>
              <a:pathLst>
                <a:path w="13004800" h="570229">
                  <a:moveTo>
                    <a:pt x="0" y="569645"/>
                  </a:moveTo>
                  <a:lnTo>
                    <a:pt x="13004800" y="56964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569645"/>
                  </a:lnTo>
                  <a:close/>
                </a:path>
              </a:pathLst>
            </a:custGeom>
            <a:solidFill>
              <a:srgbClr val="8D35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1379200" y="135450"/>
              <a:ext cx="762000" cy="762000"/>
            </a:xfrm>
            <a:prstGeom prst="roundRect">
              <a:avLst/>
            </a:prstGeom>
            <a:solidFill>
              <a:srgbClr val="8D35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77800" y="457200"/>
            <a:ext cx="9941974" cy="62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r>
              <a:rPr lang="it-IT" sz="44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Quante sono le persone con disabilità?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35400" y="1447800"/>
            <a:ext cx="8763000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7938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Secondo vari studi, fra il </a:t>
            </a:r>
            <a:r>
              <a:rPr lang="it-IT" altLang="it-IT" sz="2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10%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 il </a:t>
            </a:r>
            <a:r>
              <a:rPr lang="it-IT" altLang="it-IT" sz="2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20%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della popolazione dei vari paesi del mondo  è affetto da  qualche tipo di disabilità. In particolare: </a:t>
            </a:r>
          </a:p>
          <a:p>
            <a:pPr marL="85725" indent="184150" algn="just">
              <a:buClr>
                <a:schemeClr val="tx1"/>
              </a:buClr>
              <a:buNone/>
            </a:pPr>
            <a:endParaRPr lang="it-IT" alt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28638" indent="-3460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[2010] U.S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it-IT" altLang="it-IT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Census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Bureau</a:t>
            </a:r>
            <a:r>
              <a:rPr lang="it-IT" altLang="it-IT" sz="2400" baseline="30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it-IT" alt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18.7%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della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popolazione USA (</a:t>
            </a:r>
            <a:r>
              <a:rPr lang="it-IT" alt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12.6</a:t>
            </a:r>
            <a:r>
              <a:rPr lang="it-IT" alt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%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gravi 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forme di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disabilità).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528638" indent="-3460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[2010] Commissione Europea</a:t>
            </a:r>
            <a:r>
              <a:rPr lang="it-IT" sz="2400" baseline="30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: </a:t>
            </a:r>
            <a:r>
              <a:rPr 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16,2</a:t>
            </a:r>
            <a:r>
              <a:rPr 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%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della popolazione</a:t>
            </a:r>
            <a:r>
              <a:rPr lang="it-IT" sz="2400" b="1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EU25. </a:t>
            </a:r>
            <a:endParaRPr lang="it-I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28638" indent="-3460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[2015] Eurostat</a:t>
            </a:r>
            <a:r>
              <a:rPr lang="it-IT" altLang="it-IT" sz="2400" baseline="30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:</a:t>
            </a:r>
            <a:r>
              <a:rPr lang="it-IT" altLang="it-IT" sz="2400" b="1" dirty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17.6%</a:t>
            </a:r>
            <a:r>
              <a:rPr lang="it-IT" altLang="it-I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della </a:t>
            </a:r>
            <a:r>
              <a:rPr lang="it-IT" altLang="it-I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popolazione UE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" y="1454994"/>
            <a:ext cx="3281680" cy="50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0" y="1524000"/>
            <a:ext cx="5229870" cy="7676222"/>
          </a:xfrm>
          <a:custGeom>
            <a:avLst/>
            <a:gdLst/>
            <a:ahLst/>
            <a:cxnLst/>
            <a:rect l="l" t="t" r="r" b="b"/>
            <a:pathLst>
              <a:path w="7042784" h="8338820">
                <a:moveTo>
                  <a:pt x="5541759" y="0"/>
                </a:moveTo>
                <a:lnTo>
                  <a:pt x="0" y="0"/>
                </a:lnTo>
                <a:lnTo>
                  <a:pt x="0" y="8338286"/>
                </a:lnTo>
                <a:lnTo>
                  <a:pt x="5541759" y="8338286"/>
                </a:lnTo>
                <a:lnTo>
                  <a:pt x="7042251" y="4037482"/>
                </a:lnTo>
                <a:lnTo>
                  <a:pt x="5541759" y="0"/>
                </a:lnTo>
                <a:close/>
              </a:path>
            </a:pathLst>
          </a:custGeom>
          <a:solidFill>
            <a:srgbClr val="82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254000" y="4614558"/>
            <a:ext cx="4940004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it-IT" sz="4400" b="1" spc="-17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Accessibilità Web:</a:t>
            </a:r>
          </a:p>
          <a:p>
            <a:pPr marL="12700" marR="5080">
              <a:lnSpc>
                <a:spcPct val="100000"/>
              </a:lnSpc>
            </a:pPr>
            <a:r>
              <a:rPr lang="it-IT" sz="4400" b="1" spc="-17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legislazione</a:t>
            </a:r>
            <a:endParaRPr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936002" y="6172200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4">
                <a:moveTo>
                  <a:pt x="0" y="0"/>
                </a:moveTo>
                <a:lnTo>
                  <a:pt x="143445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-1930400" y="-731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588000" y="4294763"/>
            <a:ext cx="716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legislazione internazionale</a:t>
            </a:r>
          </a:p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legislazione europea</a:t>
            </a:r>
          </a:p>
          <a:p>
            <a:pPr marL="298450" marR="1206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b="1" spc="50" dirty="0" smtClean="0">
                <a:solidFill>
                  <a:srgbClr val="8D35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legislazione Italiana</a:t>
            </a:r>
          </a:p>
        </p:txBody>
      </p:sp>
    </p:spTree>
    <p:extLst>
      <p:ext uri="{BB962C8B-B14F-4D97-AF65-F5344CB8AC3E}">
        <p14:creationId xmlns:p14="http://schemas.microsoft.com/office/powerpoint/2010/main" val="11728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4283</TotalTime>
  <Words>1694</Words>
  <Application>Microsoft Office PowerPoint</Application>
  <PresentationFormat>Personalizzato</PresentationFormat>
  <Paragraphs>161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Helvetica</vt:lpstr>
      <vt:lpstr>Lato Black</vt:lpstr>
      <vt:lpstr>Sansation Bold</vt:lpstr>
      <vt:lpstr>Segoe UI Emoji</vt:lpstr>
      <vt:lpstr>Segoe UI Light</vt:lpstr>
      <vt:lpstr>Wingdings</vt:lpstr>
      <vt:lpstr>Struttura personalizzata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Accessibilità Web: norme, standard e metodologie per un web per tutti</dc:title>
  <dc:creator>Antonio Giovanni Schiavone</dc:creator>
  <cp:lastModifiedBy>Antonio Giovanni Schiavone</cp:lastModifiedBy>
  <cp:revision>130</cp:revision>
  <dcterms:created xsi:type="dcterms:W3CDTF">2017-04-10T09:39:29Z</dcterms:created>
  <dcterms:modified xsi:type="dcterms:W3CDTF">2017-06-22T23:20:09Z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2017-03-31T00:00:00Z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2017-04-10T00:00:00Z</vt:filetime>
  </property>
</Properties>
</file>