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3" r:id="rId1"/>
  </p:sldMasterIdLst>
  <p:notesMasterIdLst>
    <p:notesMasterId r:id="rId10"/>
  </p:notesMasterIdLst>
  <p:handoutMasterIdLst>
    <p:handoutMasterId r:id="rId11"/>
  </p:handoutMasterIdLst>
  <p:sldIdLst>
    <p:sldId id="395" r:id="rId2"/>
    <p:sldId id="574" r:id="rId3"/>
    <p:sldId id="605" r:id="rId4"/>
    <p:sldId id="607" r:id="rId5"/>
    <p:sldId id="606" r:id="rId6"/>
    <p:sldId id="608" r:id="rId7"/>
    <p:sldId id="609" r:id="rId8"/>
    <p:sldId id="604" r:id="rId9"/>
  </p:sldIdLst>
  <p:sldSz cx="9144000" cy="6858000" type="letter"/>
  <p:notesSz cx="7099300" cy="1023461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161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322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481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642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5802" algn="l" defTabSz="914322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2963" algn="l" defTabSz="914322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124" algn="l" defTabSz="914322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283" algn="l" defTabSz="914322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4C08"/>
    <a:srgbClr val="FFFFFF"/>
    <a:srgbClr val="074907"/>
    <a:srgbClr val="42951E"/>
    <a:srgbClr val="B80000"/>
    <a:srgbClr val="003399"/>
    <a:srgbClr val="0000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0508" autoAdjust="0"/>
  </p:normalViewPr>
  <p:slideViewPr>
    <p:cSldViewPr>
      <p:cViewPr varScale="1">
        <p:scale>
          <a:sx n="64" d="100"/>
          <a:sy n="64" d="100"/>
        </p:scale>
        <p:origin x="846" y="60"/>
      </p:cViewPr>
      <p:guideLst>
        <p:guide orient="horz" pos="2161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3306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1138" y="1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1" y="9721851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1138" y="9721851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1C8913-648D-40CD-902B-D53365C8C3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15722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76363" cy="511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59" tIns="47380" rIns="94759" bIns="4738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1" y="4861442"/>
            <a:ext cx="5679440" cy="4605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59" tIns="47380" rIns="94759" bIns="473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1126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21108"/>
            <a:ext cx="3076363" cy="511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59" tIns="47380" rIns="94759" bIns="4738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126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6" y="9721108"/>
            <a:ext cx="3076363" cy="511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59" tIns="47380" rIns="94759" bIns="4738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795A97C5-4B7A-42B9-9177-F570A57C83E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30456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161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322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481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642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5802" algn="l" defTabSz="91432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742963" algn="l" defTabSz="91432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200124" algn="l" defTabSz="91432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657283" algn="l" defTabSz="91432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8100" cy="3838575"/>
          </a:xfrm>
          <a:ln/>
        </p:spPr>
      </p:sp>
      <p:sp>
        <p:nvSpPr>
          <p:cNvPr id="146435" name="Rectangle 8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it-IT" smtClean="0">
              <a:latin typeface="Arial" charset="0"/>
              <a:cs typeface="Arial" charset="0"/>
            </a:endParaRPr>
          </a:p>
          <a:p>
            <a:endParaRPr lang="en-US" altLang="it-IT" smtClean="0">
              <a:latin typeface="Arial" charset="0"/>
              <a:cs typeface="Arial" charset="0"/>
            </a:endParaRPr>
          </a:p>
          <a:p>
            <a:endParaRPr lang="en-US" altLang="it-IT" smtClean="0">
              <a:latin typeface="Arial" charset="0"/>
              <a:cs typeface="Arial" charset="0"/>
            </a:endParaRPr>
          </a:p>
          <a:p>
            <a:endParaRPr lang="en-US" altLang="it-IT" smtClean="0">
              <a:latin typeface="Arial" charset="0"/>
              <a:cs typeface="Arial" charset="0"/>
            </a:endParaRPr>
          </a:p>
          <a:p>
            <a:endParaRPr lang="en-US" altLang="it-IT" smtClean="0">
              <a:latin typeface="Arial" charset="0"/>
              <a:cs typeface="Arial" charset="0"/>
            </a:endParaRPr>
          </a:p>
          <a:p>
            <a:endParaRPr lang="en-US" altLang="it-IT" smtClean="0">
              <a:latin typeface="Arial" charset="0"/>
              <a:cs typeface="Arial" charset="0"/>
            </a:endParaRPr>
          </a:p>
          <a:p>
            <a:endParaRPr lang="en-US" altLang="it-IT" smtClean="0">
              <a:latin typeface="Arial" charset="0"/>
              <a:cs typeface="Arial" charset="0"/>
            </a:endParaRPr>
          </a:p>
          <a:p>
            <a:endParaRPr lang="en-US" altLang="it-IT" smtClean="0">
              <a:latin typeface="Arial" charset="0"/>
              <a:cs typeface="Arial" charset="0"/>
            </a:endParaRPr>
          </a:p>
          <a:p>
            <a:endParaRPr lang="en-US" altLang="it-IT" smtClean="0">
              <a:latin typeface="Arial" charset="0"/>
              <a:cs typeface="Arial" charset="0"/>
            </a:endParaRPr>
          </a:p>
          <a:p>
            <a:endParaRPr lang="en-US" altLang="it-IT" smtClean="0">
              <a:latin typeface="Arial" charset="0"/>
              <a:cs typeface="Arial" charset="0"/>
            </a:endParaRPr>
          </a:p>
          <a:p>
            <a:endParaRPr lang="en-US" altLang="it-IT" smtClean="0">
              <a:latin typeface="Arial" charset="0"/>
              <a:cs typeface="Arial" charset="0"/>
            </a:endParaRPr>
          </a:p>
          <a:p>
            <a:endParaRPr lang="en-US" altLang="it-IT" smtClean="0">
              <a:latin typeface="Arial" charset="0"/>
              <a:cs typeface="Arial" charset="0"/>
            </a:endParaRPr>
          </a:p>
          <a:p>
            <a:endParaRPr lang="en-US" altLang="it-IT" smtClean="0">
              <a:latin typeface="Arial" charset="0"/>
              <a:cs typeface="Arial" charset="0"/>
            </a:endParaRPr>
          </a:p>
          <a:p>
            <a:endParaRPr lang="en-US" altLang="it-IT" smtClean="0">
              <a:latin typeface="Arial" charset="0"/>
              <a:cs typeface="Arial" charset="0"/>
            </a:endParaRPr>
          </a:p>
          <a:p>
            <a:endParaRPr lang="en-US" altLang="it-IT" smtClean="0">
              <a:latin typeface="Arial" charset="0"/>
              <a:cs typeface="Arial" charset="0"/>
            </a:endParaRPr>
          </a:p>
        </p:txBody>
      </p:sp>
      <p:sp>
        <p:nvSpPr>
          <p:cNvPr id="146436" name="Rectangle 6"/>
          <p:cNvSpPr>
            <a:spLocks noChangeArrowheads="1"/>
          </p:cNvSpPr>
          <p:nvPr/>
        </p:nvSpPr>
        <p:spPr bwMode="auto">
          <a:xfrm>
            <a:off x="1105848" y="5031747"/>
            <a:ext cx="5202616" cy="4607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46" tIns="45018" rIns="91646" bIns="45018"/>
          <a:lstStyle>
            <a:lvl1pPr defTabSz="927100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27100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27100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27100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27100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271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271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271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271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en-US" altLang="it-IT" sz="1300"/>
          </a:p>
          <a:p>
            <a:endParaRPr lang="en-US" altLang="it-IT" sz="1300"/>
          </a:p>
          <a:p>
            <a:endParaRPr lang="en-US" altLang="it-IT" sz="1300"/>
          </a:p>
          <a:p>
            <a:endParaRPr lang="en-US" altLang="it-IT" sz="1300"/>
          </a:p>
          <a:p>
            <a:endParaRPr lang="en-US" altLang="it-IT" sz="1300"/>
          </a:p>
          <a:p>
            <a:endParaRPr lang="en-US" altLang="it-IT" sz="1300"/>
          </a:p>
          <a:p>
            <a:endParaRPr lang="en-US" altLang="it-IT" sz="1300"/>
          </a:p>
          <a:p>
            <a:endParaRPr lang="en-US" altLang="it-IT" sz="1300"/>
          </a:p>
          <a:p>
            <a:endParaRPr lang="en-US" altLang="it-IT" sz="1300"/>
          </a:p>
          <a:p>
            <a:endParaRPr lang="en-US" altLang="it-IT" sz="1300"/>
          </a:p>
          <a:p>
            <a:endParaRPr lang="en-US" altLang="it-IT" sz="1300"/>
          </a:p>
          <a:p>
            <a:endParaRPr lang="en-US" altLang="it-IT" sz="1300"/>
          </a:p>
          <a:p>
            <a:endParaRPr lang="en-US" altLang="it-IT" sz="1300"/>
          </a:p>
          <a:p>
            <a:endParaRPr lang="en-US" altLang="it-IT" sz="1300"/>
          </a:p>
          <a:p>
            <a:endParaRPr lang="en-US" altLang="it-IT" sz="1300"/>
          </a:p>
          <a:p>
            <a:endParaRPr lang="en-US" altLang="it-IT" sz="1300"/>
          </a:p>
          <a:p>
            <a:endParaRPr lang="en-US" altLang="it-IT" sz="1300"/>
          </a:p>
        </p:txBody>
      </p:sp>
      <p:sp>
        <p:nvSpPr>
          <p:cNvPr id="146437" name="Rectangle 9"/>
          <p:cNvSpPr>
            <a:spLocks noChangeArrowheads="1"/>
          </p:cNvSpPr>
          <p:nvPr/>
        </p:nvSpPr>
        <p:spPr bwMode="auto">
          <a:xfrm>
            <a:off x="946685" y="4623680"/>
            <a:ext cx="5363436" cy="49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46" tIns="45018" rIns="91646" bIns="45018" anchor="b"/>
          <a:lstStyle>
            <a:lvl1pPr defTabSz="927100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27100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27100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27100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27100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271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271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271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271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it-IT" sz="900"/>
              <a:t>CHI 2011 Course Notes 	                 1                                                                   Siegel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5A97C5-4B7A-42B9-9177-F570A57C83E8}" type="slidenum">
              <a:rPr lang="it-IT" smtClean="0"/>
              <a:pPr>
                <a:defRPr/>
              </a:pPr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3372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E43D-674F-4A34-B567-96A56DA29B3A}" type="datetimeFigureOut">
              <a:rPr lang="it-IT" smtClean="0"/>
              <a:t>09/11/2016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333F-E969-49E4-99DC-6BA9AF79D4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9563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E43D-674F-4A34-B567-96A56DA29B3A}" type="datetimeFigureOut">
              <a:rPr lang="it-IT" smtClean="0"/>
              <a:t>09/11/2016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333F-E969-49E4-99DC-6BA9AF79D4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2115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E43D-674F-4A34-B567-96A56DA29B3A}" type="datetimeFigureOut">
              <a:rPr lang="it-IT" smtClean="0"/>
              <a:t>09/11/2016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333F-E969-49E4-99DC-6BA9AF79D4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22332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7" y="1066801"/>
            <a:ext cx="8329612" cy="5181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2796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E43D-674F-4A34-B567-96A56DA29B3A}" type="datetimeFigureOut">
              <a:rPr lang="it-IT" smtClean="0"/>
              <a:t>09/11/2016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F1B88-4C57-4627-8BA3-670D26E5C9B2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1833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E43D-674F-4A34-B567-96A56DA29B3A}" type="datetimeFigureOut">
              <a:rPr lang="it-IT" smtClean="0"/>
              <a:t>09/11/2016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333F-E969-49E4-99DC-6BA9AF79D4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7505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E43D-674F-4A34-B567-96A56DA29B3A}" type="datetimeFigureOut">
              <a:rPr lang="it-IT" smtClean="0"/>
              <a:t>09/11/2016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333F-E969-49E4-99DC-6BA9AF79D4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3485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E43D-674F-4A34-B567-96A56DA29B3A}" type="datetimeFigureOut">
              <a:rPr lang="it-IT" smtClean="0"/>
              <a:t>09/11/2016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333F-E969-49E4-99DC-6BA9AF79D4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3663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E43D-674F-4A34-B567-96A56DA29B3A}" type="datetimeFigureOut">
              <a:rPr lang="it-IT" smtClean="0"/>
              <a:t>09/11/2016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333F-E969-49E4-99DC-6BA9AF79D4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5159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E43D-674F-4A34-B567-96A56DA29B3A}" type="datetimeFigureOut">
              <a:rPr lang="it-IT" smtClean="0"/>
              <a:t>09/11/2016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333F-E969-49E4-99DC-6BA9AF79D4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9723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E43D-674F-4A34-B567-96A56DA29B3A}" type="datetimeFigureOut">
              <a:rPr lang="it-IT" smtClean="0"/>
              <a:t>09/11/2016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333F-E969-49E4-99DC-6BA9AF79D4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1769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E43D-674F-4A34-B567-96A56DA29B3A}" type="datetimeFigureOut">
              <a:rPr lang="it-IT" smtClean="0"/>
              <a:t>09/11/2016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333F-E969-49E4-99DC-6BA9AF79D4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9079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CE43D-674F-4A34-B567-96A56DA29B3A}" type="datetimeFigureOut">
              <a:rPr lang="it-IT" smtClean="0"/>
              <a:t>09/11/2016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F1B88-4C57-4627-8BA3-670D26E5C9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4799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  <p:sldLayoutId id="2147483865" r:id="rId1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uveaccessibilityvalidator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0" y="1844824"/>
            <a:ext cx="9144000" cy="5013176"/>
          </a:xfrm>
        </p:spPr>
        <p:txBody>
          <a:bodyPr lIns="90481" tIns="44446" rIns="90481" bIns="44446"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it-IT" sz="1000" dirty="0"/>
          </a:p>
          <a:p>
            <a:pPr algn="ctr" eaLnBrk="1" hangingPunct="1">
              <a:spcBef>
                <a:spcPts val="599"/>
              </a:spcBef>
              <a:buNone/>
            </a:pPr>
            <a:endParaRPr lang="en-US" altLang="it-IT" sz="3600" b="1" dirty="0" smtClean="0">
              <a:latin typeface="Abel" panose="02000506030000020004" pitchFamily="2" charset="0"/>
            </a:endParaRPr>
          </a:p>
          <a:p>
            <a:pPr algn="ctr">
              <a:spcBef>
                <a:spcPts val="599"/>
              </a:spcBef>
              <a:buNone/>
            </a:pPr>
            <a:r>
              <a:rPr lang="it-IT" altLang="it-IT" sz="3800" b="1" dirty="0" smtClean="0">
                <a:latin typeface="Abel" panose="02000506030000020004" pitchFamily="2" charset="0"/>
              </a:rPr>
              <a:t>Accessibilità </a:t>
            </a:r>
            <a:r>
              <a:rPr lang="it-IT" altLang="it-IT" sz="3800" b="1" dirty="0">
                <a:latin typeface="Abel" panose="02000506030000020004" pitchFamily="2" charset="0"/>
              </a:rPr>
              <a:t>Web in Italia: </a:t>
            </a:r>
            <a:r>
              <a:rPr lang="it-IT" altLang="it-IT" sz="3800" b="1" dirty="0" smtClean="0">
                <a:latin typeface="Abel" panose="02000506030000020004" pitchFamily="2" charset="0"/>
              </a:rPr>
              <a:t>A </a:t>
            </a:r>
            <a:r>
              <a:rPr lang="it-IT" altLang="it-IT" sz="3800" b="1" dirty="0">
                <a:latin typeface="Abel" panose="02000506030000020004" pitchFamily="2" charset="0"/>
              </a:rPr>
              <a:t>che punto siamo</a:t>
            </a:r>
            <a:r>
              <a:rPr lang="it-IT" altLang="it-IT" sz="3800" b="1" dirty="0" smtClean="0">
                <a:latin typeface="Abel" panose="02000506030000020004" pitchFamily="2" charset="0"/>
              </a:rPr>
              <a:t>?</a:t>
            </a:r>
            <a:endParaRPr lang="en-US" altLang="it-IT" sz="3800" b="1" dirty="0" smtClean="0">
              <a:latin typeface="Abel" panose="02000506030000020004" pitchFamily="2" charset="0"/>
            </a:endParaRPr>
          </a:p>
          <a:p>
            <a:pPr marL="0" indent="0" algn="ctr">
              <a:buNone/>
            </a:pPr>
            <a:endParaRPr lang="en-US" altLang="it-IT" b="1" dirty="0" smtClean="0">
              <a:solidFill>
                <a:srgbClr val="B60623"/>
              </a:solidFill>
            </a:endParaRPr>
          </a:p>
          <a:p>
            <a:pPr algn="ctr">
              <a:lnSpc>
                <a:spcPct val="80000"/>
              </a:lnSpc>
              <a:buNone/>
            </a:pPr>
            <a:r>
              <a:rPr lang="it-IT" altLang="it-IT" b="1" dirty="0" smtClean="0">
                <a:solidFill>
                  <a:srgbClr val="074C08"/>
                </a:solidFill>
                <a:latin typeface="Abel" panose="02000506030000020004" pitchFamily="2" charset="0"/>
              </a:rPr>
              <a:t>Antonio Giovanni </a:t>
            </a:r>
            <a:r>
              <a:rPr lang="it-IT" altLang="it-IT" b="1" dirty="0" smtClean="0">
                <a:solidFill>
                  <a:srgbClr val="074C08"/>
                </a:solidFill>
                <a:latin typeface="Abel" panose="02000506030000020004" pitchFamily="2" charset="0"/>
              </a:rPr>
              <a:t>Schiavone</a:t>
            </a:r>
            <a:endParaRPr lang="en-US" altLang="it-IT" sz="2800" b="1" dirty="0" smtClean="0">
              <a:solidFill>
                <a:srgbClr val="074C08"/>
              </a:solidFill>
              <a:latin typeface="Abel" panose="02000506030000020004" pitchFamily="2" charset="0"/>
            </a:endParaRPr>
          </a:p>
          <a:p>
            <a:pPr algn="ctr">
              <a:lnSpc>
                <a:spcPct val="80000"/>
              </a:lnSpc>
              <a:buNone/>
            </a:pPr>
            <a:r>
              <a:rPr lang="en-US" altLang="it-IT" sz="1600" b="1" dirty="0" err="1" smtClean="0">
                <a:solidFill>
                  <a:srgbClr val="074C08"/>
                </a:solidFill>
                <a:latin typeface="Abel" panose="02000506030000020004" pitchFamily="2" charset="0"/>
              </a:rPr>
              <a:t>Consiglio</a:t>
            </a:r>
            <a:r>
              <a:rPr lang="en-US" altLang="it-IT" sz="1600" b="1" dirty="0" smtClean="0">
                <a:solidFill>
                  <a:srgbClr val="074C08"/>
                </a:solidFill>
                <a:latin typeface="Abel" panose="02000506030000020004" pitchFamily="2" charset="0"/>
              </a:rPr>
              <a:t> </a:t>
            </a:r>
            <a:r>
              <a:rPr lang="en-US" altLang="it-IT" sz="1600" b="1" dirty="0" err="1" smtClean="0">
                <a:solidFill>
                  <a:srgbClr val="074C08"/>
                </a:solidFill>
                <a:latin typeface="Abel" panose="02000506030000020004" pitchFamily="2" charset="0"/>
              </a:rPr>
              <a:t>Nazionale</a:t>
            </a:r>
            <a:r>
              <a:rPr lang="en-US" altLang="it-IT" sz="1600" b="1" dirty="0" smtClean="0">
                <a:solidFill>
                  <a:srgbClr val="074C08"/>
                </a:solidFill>
                <a:latin typeface="Abel" panose="02000506030000020004" pitchFamily="2" charset="0"/>
              </a:rPr>
              <a:t> </a:t>
            </a:r>
            <a:r>
              <a:rPr lang="en-US" altLang="it-IT" sz="1600" b="1" dirty="0" err="1" smtClean="0">
                <a:solidFill>
                  <a:srgbClr val="074C08"/>
                </a:solidFill>
                <a:latin typeface="Abel" panose="02000506030000020004" pitchFamily="2" charset="0"/>
              </a:rPr>
              <a:t>delle</a:t>
            </a:r>
            <a:r>
              <a:rPr lang="en-US" altLang="it-IT" sz="1600" b="1" dirty="0" smtClean="0">
                <a:solidFill>
                  <a:srgbClr val="074C08"/>
                </a:solidFill>
                <a:latin typeface="Abel" panose="02000506030000020004" pitchFamily="2" charset="0"/>
              </a:rPr>
              <a:t> </a:t>
            </a:r>
            <a:r>
              <a:rPr lang="en-US" altLang="it-IT" sz="1600" b="1" dirty="0" err="1" smtClean="0">
                <a:solidFill>
                  <a:srgbClr val="074C08"/>
                </a:solidFill>
                <a:latin typeface="Abel" panose="02000506030000020004" pitchFamily="2" charset="0"/>
              </a:rPr>
              <a:t>Ricerche</a:t>
            </a:r>
            <a:endParaRPr lang="en-US" altLang="it-IT" sz="1600" b="1" dirty="0" smtClean="0">
              <a:solidFill>
                <a:srgbClr val="074C08"/>
              </a:solidFill>
              <a:latin typeface="Abel" panose="02000506030000020004" pitchFamily="2" charset="0"/>
            </a:endParaRPr>
          </a:p>
          <a:p>
            <a:pPr algn="ctr">
              <a:lnSpc>
                <a:spcPct val="80000"/>
              </a:lnSpc>
              <a:buNone/>
            </a:pPr>
            <a:endParaRPr lang="en-US" altLang="it-IT" sz="1600" b="1" dirty="0" smtClean="0">
              <a:solidFill>
                <a:srgbClr val="074C08"/>
              </a:solidFill>
              <a:latin typeface="Abel" panose="02000506030000020004" pitchFamily="2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it-IT" sz="1600" b="1" dirty="0" smtClean="0">
                <a:solidFill>
                  <a:srgbClr val="074C08"/>
                </a:solidFill>
                <a:latin typeface="Abel" panose="02000506030000020004" pitchFamily="2" charset="0"/>
              </a:rPr>
              <a:t>CNR-ISTI (Pisa)   schiavone@isti.cnr.it</a:t>
            </a:r>
            <a:endParaRPr lang="en-US" altLang="it-IT" sz="1600" b="1" dirty="0">
              <a:solidFill>
                <a:srgbClr val="074C08"/>
              </a:solidFill>
              <a:latin typeface="Abel" panose="02000506030000020004" pitchFamily="2" charset="0"/>
            </a:endParaRPr>
          </a:p>
          <a:p>
            <a:pPr algn="ctr">
              <a:lnSpc>
                <a:spcPct val="80000"/>
              </a:lnSpc>
              <a:buNone/>
            </a:pPr>
            <a:r>
              <a:rPr lang="en-US" altLang="it-IT" sz="1600" b="1" dirty="0" smtClean="0">
                <a:solidFill>
                  <a:srgbClr val="074C08"/>
                </a:solidFill>
                <a:latin typeface="Abel" panose="02000506030000020004" pitchFamily="2" charset="0"/>
              </a:rPr>
              <a:t>CNR-IASI (Roma) </a:t>
            </a:r>
            <a:r>
              <a:rPr lang="en-US" altLang="it-IT" sz="1600" b="1" dirty="0" smtClean="0">
                <a:solidFill>
                  <a:srgbClr val="074C08"/>
                </a:solidFill>
                <a:latin typeface="Abel" panose="02000506030000020004" pitchFamily="2" charset="0"/>
              </a:rPr>
              <a:t>schiavone@iasi.cnr.it</a:t>
            </a:r>
          </a:p>
          <a:p>
            <a:pPr algn="ctr">
              <a:lnSpc>
                <a:spcPct val="80000"/>
              </a:lnSpc>
              <a:buNone/>
            </a:pPr>
            <a:endParaRPr lang="en-US" altLang="it-IT" sz="1600" b="1" dirty="0" smtClean="0">
              <a:solidFill>
                <a:srgbClr val="074C08"/>
              </a:solidFill>
              <a:latin typeface="Abel" panose="02000506030000020004" pitchFamily="2" charset="0"/>
            </a:endParaRPr>
          </a:p>
          <a:p>
            <a:pPr algn="ctr">
              <a:lnSpc>
                <a:spcPct val="80000"/>
              </a:lnSpc>
              <a:buNone/>
            </a:pPr>
            <a:r>
              <a:rPr lang="en-US" altLang="it-IT" sz="1600" b="1" dirty="0" smtClean="0">
                <a:solidFill>
                  <a:srgbClr val="074C08"/>
                </a:solidFill>
                <a:latin typeface="Abel" panose="02000506030000020004" pitchFamily="2" charset="0"/>
              </a:rPr>
              <a:t>www.antoniogiovannischiavone.it</a:t>
            </a:r>
            <a:endParaRPr lang="en-US" altLang="it-IT" sz="1600" b="1" dirty="0" smtClean="0">
              <a:solidFill>
                <a:srgbClr val="074C08"/>
              </a:solidFill>
              <a:latin typeface="Abel" panose="02000506030000020004" pitchFamily="2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altLang="it-IT" sz="800" dirty="0"/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altLang="it-IT" sz="800" dirty="0"/>
          </a:p>
          <a:p>
            <a:pPr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altLang="it-IT" sz="800" dirty="0"/>
          </a:p>
          <a:p>
            <a:pPr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altLang="it-IT" sz="10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53" y="44624"/>
            <a:ext cx="9060252" cy="1721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3256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it-IT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Introduzione all’Accessibilità</a:t>
            </a:r>
          </a:p>
        </p:txBody>
      </p:sp>
      <p:sp>
        <p:nvSpPr>
          <p:cNvPr id="465923" name="Rectangle 3"/>
          <p:cNvSpPr>
            <a:spLocks noGrp="1" noChangeArrowheads="1"/>
          </p:cNvSpPr>
          <p:nvPr>
            <p:ph idx="1"/>
          </p:nvPr>
        </p:nvSpPr>
        <p:spPr>
          <a:xfrm>
            <a:off x="467545" y="1196752"/>
            <a:ext cx="8208912" cy="511256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Clr>
                <a:schemeClr val="tx1"/>
              </a:buClr>
              <a:buNone/>
            </a:pPr>
            <a:r>
              <a:rPr lang="it-IT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Cosa si intende per </a:t>
            </a:r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Accessibilità? </a:t>
            </a:r>
          </a:p>
          <a:p>
            <a:pPr marL="85725" indent="184150" algn="just">
              <a:buClr>
                <a:schemeClr val="tx1"/>
              </a:buClr>
              <a:buNone/>
            </a:pPr>
            <a:endParaRPr lang="it-IT" altLang="it-IT" sz="900" i="1" dirty="0" smtClean="0">
              <a:latin typeface="Abel" panose="02000506030000020004" pitchFamily="2" charset="0"/>
            </a:endParaRPr>
          </a:p>
          <a:p>
            <a:pPr marL="85725" indent="184150" algn="just">
              <a:lnSpc>
                <a:spcPct val="110000"/>
              </a:lnSpc>
              <a:buClr>
                <a:schemeClr val="tx1"/>
              </a:buClr>
              <a:buNone/>
            </a:pPr>
            <a:r>
              <a:rPr lang="it-IT" altLang="it-IT" sz="1800" i="1" dirty="0" smtClean="0">
                <a:latin typeface="Abel" panose="02000506030000020004" pitchFamily="2" charset="0"/>
              </a:rPr>
              <a:t>La </a:t>
            </a:r>
            <a:r>
              <a:rPr lang="it-IT" altLang="it-IT" sz="1800" i="1" dirty="0" smtClean="0">
                <a:latin typeface="Abel" panose="02000506030000020004" pitchFamily="2" charset="0"/>
              </a:rPr>
              <a:t>capacità dei sistemi informatici, nelle forme e nei limiti consentiti dalle conoscenze tecnologiche, di erogare servizi e fornire informazioni fruibili, senza discriminazioni, anche da parte di coloro che a causa di </a:t>
            </a:r>
            <a:r>
              <a:rPr lang="it-IT" altLang="it-IT" sz="1800" i="1" u="sng" dirty="0">
                <a:latin typeface="Abel" panose="02000506030000020004" pitchFamily="2" charset="0"/>
              </a:rPr>
              <a:t>disabilità</a:t>
            </a:r>
            <a:r>
              <a:rPr lang="it-IT" altLang="it-IT" sz="1800" i="1" dirty="0" smtClean="0">
                <a:latin typeface="Abel" panose="02000506030000020004" pitchFamily="2" charset="0"/>
              </a:rPr>
              <a:t> necessitano di tecnologie </a:t>
            </a:r>
            <a:r>
              <a:rPr lang="it-IT" altLang="it-IT" sz="1800" i="1" dirty="0" err="1" smtClean="0">
                <a:latin typeface="Abel" panose="02000506030000020004" pitchFamily="2" charset="0"/>
              </a:rPr>
              <a:t>assistive</a:t>
            </a:r>
            <a:r>
              <a:rPr lang="it-IT" altLang="it-IT" sz="1800" i="1" dirty="0" smtClean="0">
                <a:latin typeface="Abel" panose="02000506030000020004" pitchFamily="2" charset="0"/>
              </a:rPr>
              <a:t> o configurazioni particolari" </a:t>
            </a:r>
            <a:r>
              <a:rPr lang="it-IT" altLang="it-IT" sz="1600" i="1" dirty="0" smtClean="0">
                <a:latin typeface="Abel" panose="02000506030000020004" pitchFamily="2" charset="0"/>
              </a:rPr>
              <a:t> </a:t>
            </a:r>
            <a:r>
              <a:rPr lang="it-IT" altLang="it-IT" sz="1200" dirty="0" smtClean="0">
                <a:latin typeface="Abel" panose="02000506030000020004" pitchFamily="2" charset="0"/>
              </a:rPr>
              <a:t>(</a:t>
            </a:r>
            <a:r>
              <a:rPr lang="it-IT" altLang="it-IT" sz="1200" dirty="0" smtClean="0">
                <a:latin typeface="Abel" panose="02000506030000020004" pitchFamily="2" charset="0"/>
              </a:rPr>
              <a:t>art. 2, comma a, Legge 4/2004 –nota anche come Legge  Stanca) </a:t>
            </a:r>
            <a:r>
              <a:rPr lang="it-IT" altLang="it-IT" sz="900" dirty="0" smtClean="0">
                <a:latin typeface="Abel" panose="02000506030000020004" pitchFamily="2" charset="0"/>
              </a:rPr>
              <a:t> </a:t>
            </a:r>
          </a:p>
          <a:p>
            <a:pPr marL="0" indent="0" algn="just" eaLnBrk="1" hangingPunct="1">
              <a:buClr>
                <a:schemeClr val="tx1"/>
              </a:buClr>
              <a:buNone/>
            </a:pPr>
            <a:r>
              <a:rPr lang="it-IT" altLang="it-IT" sz="2400" dirty="0" smtClean="0">
                <a:latin typeface="Abel" panose="02000506030000020004" pitchFamily="2" charset="0"/>
              </a:rPr>
              <a:t> </a:t>
            </a:r>
          </a:p>
          <a:p>
            <a:pPr marL="0" indent="0" algn="just">
              <a:buClr>
                <a:schemeClr val="tx1"/>
              </a:buClr>
              <a:buNone/>
            </a:pPr>
            <a:r>
              <a:rPr lang="it-IT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Ma quanti sono i disabili</a:t>
            </a:r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? </a:t>
            </a:r>
          </a:p>
          <a:p>
            <a:pPr marL="85725" indent="184150" algn="just">
              <a:buClr>
                <a:schemeClr val="tx1"/>
              </a:buClr>
              <a:buNone/>
            </a:pPr>
            <a:endParaRPr lang="it-IT" altLang="it-IT" sz="900" dirty="0" smtClean="0">
              <a:latin typeface="Abel" panose="02000506030000020004" pitchFamily="2" charset="0"/>
            </a:endParaRPr>
          </a:p>
          <a:p>
            <a:pPr marL="85725" indent="184150" algn="just">
              <a:lnSpc>
                <a:spcPct val="120000"/>
              </a:lnSpc>
              <a:buClr>
                <a:schemeClr val="tx1"/>
              </a:buClr>
              <a:buNone/>
            </a:pPr>
            <a:r>
              <a:rPr lang="it-IT" altLang="it-IT" sz="1800" dirty="0" smtClean="0">
                <a:latin typeface="Abel" panose="02000506030000020004" pitchFamily="2" charset="0"/>
              </a:rPr>
              <a:t>Secondo </a:t>
            </a:r>
            <a:r>
              <a:rPr lang="it-IT" altLang="it-IT" sz="1800" dirty="0" smtClean="0">
                <a:latin typeface="Abel" panose="02000506030000020004" pitchFamily="2" charset="0"/>
              </a:rPr>
              <a:t>vari studi, fra il 10% e il 20% della popolazione dei vari paesi del mondo  è affetto da  </a:t>
            </a:r>
            <a:r>
              <a:rPr lang="it-IT" altLang="it-IT" sz="1800" dirty="0">
                <a:latin typeface="Abel" panose="02000506030000020004" pitchFamily="2" charset="0"/>
              </a:rPr>
              <a:t>qualche tipo di </a:t>
            </a:r>
            <a:r>
              <a:rPr lang="it-IT" altLang="it-IT" sz="1800" dirty="0" smtClean="0">
                <a:latin typeface="Abel" panose="02000506030000020004" pitchFamily="2" charset="0"/>
              </a:rPr>
              <a:t>disabilità. In </a:t>
            </a:r>
            <a:r>
              <a:rPr lang="it-IT" altLang="it-IT" sz="1800" dirty="0">
                <a:latin typeface="Abel" panose="02000506030000020004" pitchFamily="2" charset="0"/>
              </a:rPr>
              <a:t>particolare: </a:t>
            </a:r>
            <a:endParaRPr lang="it-IT" altLang="it-IT" sz="1800" dirty="0" smtClean="0">
              <a:latin typeface="Abel" panose="02000506030000020004" pitchFamily="2" charset="0"/>
            </a:endParaRPr>
          </a:p>
          <a:p>
            <a:pPr marL="85725" indent="184150" algn="just">
              <a:buClr>
                <a:schemeClr val="tx1"/>
              </a:buClr>
              <a:buNone/>
            </a:pPr>
            <a:endParaRPr lang="it-IT" altLang="it-IT" sz="1800" dirty="0" smtClean="0">
              <a:latin typeface="Abel" panose="02000506030000020004" pitchFamily="2" charset="0"/>
            </a:endParaRPr>
          </a:p>
          <a:p>
            <a:pPr marL="539750" indent="-444500" algn="just">
              <a:buClr>
                <a:schemeClr val="tx1"/>
              </a:buClr>
            </a:pPr>
            <a:r>
              <a:rPr lang="it-IT" altLang="it-IT" sz="1600" dirty="0" smtClean="0">
                <a:latin typeface="Abel" panose="02000506030000020004" pitchFamily="2" charset="0"/>
              </a:rPr>
              <a:t>L'</a:t>
            </a:r>
            <a:r>
              <a:rPr lang="it-IT" altLang="it-IT" sz="1600" dirty="0" err="1" smtClean="0">
                <a:latin typeface="Abel" panose="02000506030000020004" pitchFamily="2" charset="0"/>
              </a:rPr>
              <a:t>Eurostat</a:t>
            </a:r>
            <a:r>
              <a:rPr lang="it-IT" altLang="it-IT" sz="1600" dirty="0" smtClean="0">
                <a:latin typeface="Abel" panose="02000506030000020004" pitchFamily="2" charset="0"/>
              </a:rPr>
              <a:t> </a:t>
            </a:r>
            <a:r>
              <a:rPr lang="it-IT" altLang="it-IT" sz="1600" dirty="0">
                <a:latin typeface="Abel" panose="02000506030000020004" pitchFamily="2" charset="0"/>
              </a:rPr>
              <a:t>stima che in UE i disabili rappresentino circa il 12.8% della popolazione </a:t>
            </a:r>
            <a:r>
              <a:rPr lang="it-IT" altLang="it-IT" sz="1600" dirty="0" smtClean="0">
                <a:latin typeface="Abel" panose="02000506030000020004" pitchFamily="2" charset="0"/>
              </a:rPr>
              <a:t>(fascia 15-64).</a:t>
            </a:r>
            <a:endParaRPr lang="it-IT" altLang="it-IT" sz="1600" dirty="0" smtClean="0">
              <a:latin typeface="Abel" panose="02000506030000020004" pitchFamily="2" charset="0"/>
            </a:endParaRPr>
          </a:p>
          <a:p>
            <a:pPr marL="539750" indent="-444500" algn="just">
              <a:lnSpc>
                <a:spcPct val="120000"/>
              </a:lnSpc>
              <a:buClr>
                <a:schemeClr val="tx1"/>
              </a:buClr>
            </a:pPr>
            <a:r>
              <a:rPr lang="it-IT" altLang="it-IT" sz="1600" dirty="0">
                <a:latin typeface="Abel" panose="02000506030000020004" pitchFamily="2" charset="0"/>
              </a:rPr>
              <a:t>L' U.S. </a:t>
            </a:r>
            <a:r>
              <a:rPr lang="it-IT" altLang="it-IT" sz="1600" dirty="0" err="1" smtClean="0">
                <a:latin typeface="Abel" panose="02000506030000020004" pitchFamily="2" charset="0"/>
              </a:rPr>
              <a:t>Census</a:t>
            </a:r>
            <a:r>
              <a:rPr lang="it-IT" altLang="it-IT" sz="1600" dirty="0" smtClean="0">
                <a:latin typeface="Abel" panose="02000506030000020004" pitchFamily="2" charset="0"/>
              </a:rPr>
              <a:t> Bureau </a:t>
            </a:r>
            <a:r>
              <a:rPr lang="it-IT" altLang="it-IT" sz="1600" dirty="0">
                <a:latin typeface="Abel" panose="02000506030000020004" pitchFamily="2" charset="0"/>
              </a:rPr>
              <a:t>stima che negli USA i disabili rappresentino circa il 18.7% della popolazione, ed </a:t>
            </a:r>
            <a:r>
              <a:rPr lang="it-IT" altLang="it-IT" sz="1600" dirty="0" smtClean="0">
                <a:latin typeface="Abel" panose="02000506030000020004" pitchFamily="2" charset="0"/>
              </a:rPr>
              <a:t>che il 12.6% soffra </a:t>
            </a:r>
            <a:r>
              <a:rPr lang="it-IT" altLang="it-IT" sz="1600" dirty="0">
                <a:latin typeface="Abel" panose="02000506030000020004" pitchFamily="2" charset="0"/>
              </a:rPr>
              <a:t>di gravi forme di </a:t>
            </a:r>
            <a:r>
              <a:rPr lang="it-IT" altLang="it-IT" sz="1600" dirty="0" smtClean="0">
                <a:latin typeface="Abel" panose="02000506030000020004" pitchFamily="2" charset="0"/>
              </a:rPr>
              <a:t>disabilità</a:t>
            </a:r>
            <a:r>
              <a:rPr lang="it-IT" altLang="it-IT" sz="1600" dirty="0" smtClean="0">
                <a:latin typeface="Abel" panose="02000506030000020004" pitchFamily="2" charset="0"/>
              </a:rPr>
              <a:t>.</a:t>
            </a:r>
          </a:p>
          <a:p>
            <a:pPr marL="539750" indent="-444500" algn="just">
              <a:buClr>
                <a:schemeClr val="tx1"/>
              </a:buClr>
            </a:pPr>
            <a:endParaRPr lang="it-IT" altLang="it-IT" sz="1600" dirty="0" smtClean="0">
              <a:latin typeface="Abel" panose="02000506030000020004" pitchFamily="2" charset="0"/>
            </a:endParaRPr>
          </a:p>
          <a:p>
            <a:pPr marL="90488" indent="358775" algn="just">
              <a:lnSpc>
                <a:spcPct val="120000"/>
              </a:lnSpc>
              <a:buClr>
                <a:schemeClr val="tx1"/>
              </a:buClr>
              <a:buNone/>
            </a:pPr>
            <a:r>
              <a:rPr lang="it-IT" altLang="it-IT" sz="1800" dirty="0" smtClean="0">
                <a:latin typeface="Abel" panose="02000506030000020004" pitchFamily="2" charset="0"/>
              </a:rPr>
              <a:t>Si prevede che nel prossimo futuro tali percentuali aumenteranno nei paesi occidentali a causa del progressivo e costante innalzamento dell’età media della popolazione.</a:t>
            </a:r>
          </a:p>
        </p:txBody>
      </p:sp>
      <p:sp>
        <p:nvSpPr>
          <p:cNvPr id="4098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042149" y="6309320"/>
            <a:ext cx="1994347" cy="54868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84BCB47-AB07-4DF7-838A-B1364F150C3E}" type="slidenum">
              <a:rPr lang="it-IT" altLang="it-IT" sz="1200">
                <a:solidFill>
                  <a:schemeClr val="bg1"/>
                </a:solidFill>
                <a:latin typeface="Abel" panose="02000506030000020004" pitchFamily="2" charset="0"/>
              </a:rPr>
              <a:pPr eaLnBrk="1" hangingPunct="1"/>
              <a:t>2</a:t>
            </a:fld>
            <a:endParaRPr lang="it-IT" altLang="it-IT" sz="1200" dirty="0">
              <a:solidFill>
                <a:schemeClr val="bg1"/>
              </a:solidFill>
              <a:latin typeface="Abel" panose="02000506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066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5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5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65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65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65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65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65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65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65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65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659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659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659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659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it-IT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Accessibilità Web: Date importanti </a:t>
            </a:r>
            <a:endParaRPr lang="it-IT" sz="3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bel" panose="02000506030000020004" pitchFamily="2" charset="0"/>
            </a:endParaRPr>
          </a:p>
        </p:txBody>
      </p:sp>
      <p:sp>
        <p:nvSpPr>
          <p:cNvPr id="465923" name="Rectangle 3"/>
          <p:cNvSpPr>
            <a:spLocks noGrp="1" noChangeArrowheads="1"/>
          </p:cNvSpPr>
          <p:nvPr>
            <p:ph idx="1"/>
          </p:nvPr>
        </p:nvSpPr>
        <p:spPr>
          <a:xfrm>
            <a:off x="467545" y="1196752"/>
            <a:ext cx="8208912" cy="5112568"/>
          </a:xfrm>
        </p:spPr>
        <p:txBody>
          <a:bodyPr/>
          <a:lstStyle/>
          <a:p>
            <a:pPr marL="85725" indent="0" algn="just">
              <a:buClr>
                <a:schemeClr val="tx1"/>
              </a:buClr>
              <a:buNone/>
            </a:pPr>
            <a:endParaRPr lang="it-IT" altLang="it-IT" sz="1600" b="1" dirty="0" smtClean="0">
              <a:latin typeface="Abel" panose="02000506030000020004" pitchFamily="2" charset="0"/>
            </a:endParaRPr>
          </a:p>
          <a:p>
            <a:pPr marL="85725" indent="0" algn="just">
              <a:buClr>
                <a:schemeClr val="tx1"/>
              </a:buClr>
              <a:buNone/>
            </a:pPr>
            <a:r>
              <a:rPr lang="it-IT" altLang="it-IT" sz="1600" b="1" dirty="0" smtClean="0">
                <a:latin typeface="Abel" panose="02000506030000020004" pitchFamily="2" charset="0"/>
              </a:rPr>
              <a:t>[1998</a:t>
            </a:r>
            <a:r>
              <a:rPr lang="it-IT" altLang="it-IT" sz="1600" b="1" dirty="0" smtClean="0">
                <a:latin typeface="Abel" panose="02000506030000020004" pitchFamily="2" charset="0"/>
              </a:rPr>
              <a:t>] </a:t>
            </a:r>
            <a:r>
              <a:rPr lang="it-IT" altLang="it-IT" sz="1600" dirty="0" smtClean="0">
                <a:latin typeface="Abel" panose="02000506030000020004" pitchFamily="2" charset="0"/>
              </a:rPr>
              <a:t>– </a:t>
            </a:r>
            <a:r>
              <a:rPr lang="it-IT" altLang="it-IT" sz="1600" dirty="0" smtClean="0">
                <a:latin typeface="Abel" panose="02000506030000020004" pitchFamily="2" charset="0"/>
              </a:rPr>
              <a:t>Promulgata negli </a:t>
            </a:r>
            <a:r>
              <a:rPr lang="it-IT" altLang="it-IT" sz="1600" b="1" dirty="0">
                <a:latin typeface="Abel" panose="02000506030000020004" pitchFamily="2" charset="0"/>
              </a:rPr>
              <a:t>USA </a:t>
            </a:r>
            <a:r>
              <a:rPr lang="it-IT" altLang="it-IT" sz="1600" dirty="0" smtClean="0">
                <a:latin typeface="Abel" panose="02000506030000020004" pitchFamily="2" charset="0"/>
              </a:rPr>
              <a:t>la prima legge</a:t>
            </a:r>
            <a:r>
              <a:rPr lang="it-IT" altLang="it-IT" sz="1600" b="1" dirty="0" smtClean="0">
                <a:latin typeface="Abel" panose="02000506030000020004" pitchFamily="2" charset="0"/>
              </a:rPr>
              <a:t> </a:t>
            </a:r>
            <a:r>
              <a:rPr lang="it-IT" altLang="it-IT" sz="1600" dirty="0" smtClean="0">
                <a:latin typeface="Abel" panose="02000506030000020004" pitchFamily="2" charset="0"/>
              </a:rPr>
              <a:t>sull’accessibilità dei sistemi informatici (</a:t>
            </a:r>
            <a:r>
              <a:rPr lang="it-IT" altLang="it-IT" sz="1600" b="1" dirty="0" err="1" smtClean="0">
                <a:latin typeface="Abel" panose="02000506030000020004" pitchFamily="2" charset="0"/>
              </a:rPr>
              <a:t>Section</a:t>
            </a:r>
            <a:r>
              <a:rPr lang="it-IT" altLang="it-IT" sz="1600" b="1" dirty="0" smtClean="0">
                <a:latin typeface="Abel" panose="02000506030000020004" pitchFamily="2" charset="0"/>
              </a:rPr>
              <a:t> 508</a:t>
            </a:r>
            <a:r>
              <a:rPr lang="it-IT" altLang="it-IT" sz="1600" dirty="0" smtClean="0">
                <a:latin typeface="Abel" panose="02000506030000020004" pitchFamily="2" charset="0"/>
              </a:rPr>
              <a:t>)</a:t>
            </a:r>
            <a:endParaRPr lang="it-IT" altLang="it-IT" sz="1600" dirty="0" smtClean="0">
              <a:latin typeface="Abel" panose="02000506030000020004" pitchFamily="2" charset="0"/>
            </a:endParaRPr>
          </a:p>
          <a:p>
            <a:pPr marL="85725" indent="0" algn="just">
              <a:buClr>
                <a:schemeClr val="tx1"/>
              </a:buClr>
              <a:buNone/>
            </a:pPr>
            <a:r>
              <a:rPr lang="it-IT" altLang="it-IT" sz="1600" b="1" dirty="0" smtClean="0">
                <a:latin typeface="Abel" panose="02000506030000020004" pitchFamily="2" charset="0"/>
              </a:rPr>
              <a:t>[1999] </a:t>
            </a:r>
            <a:r>
              <a:rPr lang="it-IT" altLang="it-IT" sz="1600" dirty="0">
                <a:latin typeface="Abel" panose="02000506030000020004" pitchFamily="2" charset="0"/>
              </a:rPr>
              <a:t>– </a:t>
            </a:r>
            <a:r>
              <a:rPr lang="it-IT" altLang="it-IT" sz="1600" dirty="0" smtClean="0">
                <a:latin typeface="Abel" panose="02000506030000020004" pitchFamily="2" charset="0"/>
              </a:rPr>
              <a:t>Il </a:t>
            </a:r>
            <a:r>
              <a:rPr lang="it-IT" altLang="it-IT" sz="1600" b="1" dirty="0">
                <a:latin typeface="Abel" panose="02000506030000020004" pitchFamily="2" charset="0"/>
              </a:rPr>
              <a:t>W3C</a:t>
            </a:r>
            <a:r>
              <a:rPr lang="it-IT" altLang="it-IT" sz="1600" dirty="0">
                <a:latin typeface="Abel" panose="02000506030000020004" pitchFamily="2" charset="0"/>
              </a:rPr>
              <a:t> </a:t>
            </a:r>
            <a:r>
              <a:rPr lang="it-IT" altLang="it-IT" sz="1600" dirty="0" smtClean="0">
                <a:latin typeface="Abel" panose="02000506030000020004" pitchFamily="2" charset="0"/>
              </a:rPr>
              <a:t>pubblica le </a:t>
            </a:r>
            <a:r>
              <a:rPr lang="it-IT" altLang="it-IT" sz="1600" dirty="0">
                <a:latin typeface="Abel" panose="02000506030000020004" pitchFamily="2" charset="0"/>
              </a:rPr>
              <a:t>“Web Content Accessibility </a:t>
            </a:r>
            <a:r>
              <a:rPr lang="it-IT" altLang="it-IT" sz="1600" dirty="0" err="1">
                <a:latin typeface="Abel" panose="02000506030000020004" pitchFamily="2" charset="0"/>
              </a:rPr>
              <a:t>Guidelines</a:t>
            </a:r>
            <a:r>
              <a:rPr lang="it-IT" altLang="it-IT" sz="1600" dirty="0">
                <a:latin typeface="Abel" panose="02000506030000020004" pitchFamily="2" charset="0"/>
              </a:rPr>
              <a:t>” </a:t>
            </a:r>
            <a:r>
              <a:rPr lang="it-IT" altLang="it-IT" sz="1600" dirty="0" smtClean="0">
                <a:latin typeface="Abel" panose="02000506030000020004" pitchFamily="2" charset="0"/>
              </a:rPr>
              <a:t>(</a:t>
            </a:r>
            <a:r>
              <a:rPr lang="it-IT" altLang="it-IT" sz="1600" b="1" dirty="0">
                <a:latin typeface="Abel" panose="02000506030000020004" pitchFamily="2" charset="0"/>
              </a:rPr>
              <a:t>WCAG 1.0</a:t>
            </a:r>
            <a:r>
              <a:rPr lang="it-IT" altLang="it-IT" sz="1600" dirty="0">
                <a:latin typeface="Abel" panose="02000506030000020004" pitchFamily="2" charset="0"/>
              </a:rPr>
              <a:t>)</a:t>
            </a:r>
            <a:endParaRPr lang="it-IT" altLang="it-IT" sz="1600" dirty="0">
              <a:latin typeface="Abel" panose="02000506030000020004" pitchFamily="2" charset="0"/>
            </a:endParaRPr>
          </a:p>
          <a:p>
            <a:pPr marL="85725" indent="0" algn="just">
              <a:buClr>
                <a:schemeClr val="tx1"/>
              </a:buClr>
              <a:buNone/>
            </a:pPr>
            <a:r>
              <a:rPr lang="it-IT" altLang="it-IT" sz="1600" b="1" dirty="0" smtClean="0">
                <a:latin typeface="Abel" panose="02000506030000020004" pitchFamily="2" charset="0"/>
              </a:rPr>
              <a:t>[2000 - 2005] </a:t>
            </a:r>
            <a:r>
              <a:rPr lang="it-IT" altLang="it-IT" sz="1600" dirty="0">
                <a:latin typeface="Abel" panose="02000506030000020004" pitchFamily="2" charset="0"/>
              </a:rPr>
              <a:t>– </a:t>
            </a:r>
            <a:r>
              <a:rPr lang="it-IT" altLang="it-IT" sz="1600" dirty="0" smtClean="0">
                <a:latin typeface="Abel" panose="02000506030000020004" pitchFamily="2" charset="0"/>
              </a:rPr>
              <a:t>Varie iniziative delle Consiglio Europeo (</a:t>
            </a:r>
            <a:r>
              <a:rPr lang="it-IT" sz="1600" i="1" dirty="0" err="1">
                <a:latin typeface="Abel" panose="02000506030000020004" pitchFamily="2" charset="0"/>
              </a:rPr>
              <a:t>eEurope</a:t>
            </a:r>
            <a:r>
              <a:rPr lang="it-IT" sz="1600" i="1" dirty="0">
                <a:latin typeface="Abel" panose="02000506030000020004" pitchFamily="2" charset="0"/>
              </a:rPr>
              <a:t> 2002, </a:t>
            </a:r>
            <a:r>
              <a:rPr lang="it-IT" sz="1600" i="1" dirty="0" err="1">
                <a:latin typeface="Abel" panose="02000506030000020004" pitchFamily="2" charset="0"/>
              </a:rPr>
              <a:t>eEurope</a:t>
            </a:r>
            <a:r>
              <a:rPr lang="it-IT" sz="1600" i="1" dirty="0">
                <a:latin typeface="Abel" panose="02000506030000020004" pitchFamily="2" charset="0"/>
              </a:rPr>
              <a:t> 2005, </a:t>
            </a:r>
            <a:r>
              <a:rPr lang="it-IT" sz="1600" i="1" dirty="0" err="1">
                <a:latin typeface="Abel" panose="02000506030000020004" pitchFamily="2" charset="0"/>
              </a:rPr>
              <a:t>eAccessibility</a:t>
            </a:r>
            <a:r>
              <a:rPr lang="it-IT" altLang="it-IT" sz="1600" dirty="0" smtClean="0">
                <a:latin typeface="Abel" panose="02000506030000020004" pitchFamily="2" charset="0"/>
              </a:rPr>
              <a:t>) </a:t>
            </a:r>
            <a:endParaRPr lang="it-IT" altLang="it-IT" sz="1600" dirty="0" smtClean="0">
              <a:latin typeface="Abel" panose="02000506030000020004" pitchFamily="2" charset="0"/>
            </a:endParaRPr>
          </a:p>
          <a:p>
            <a:pPr marL="0" indent="0" algn="just">
              <a:buClr>
                <a:schemeClr val="tx1"/>
              </a:buClr>
              <a:buNone/>
            </a:pPr>
            <a:r>
              <a:rPr lang="it-IT" altLang="it-IT" sz="1600" dirty="0" smtClean="0">
                <a:latin typeface="Abel" panose="02000506030000020004" pitchFamily="2" charset="0"/>
              </a:rPr>
              <a:t>  </a:t>
            </a:r>
            <a:r>
              <a:rPr lang="it-IT" altLang="it-IT" sz="1600" b="1" dirty="0" smtClean="0">
                <a:latin typeface="Abel" panose="02000506030000020004" pitchFamily="2" charset="0"/>
              </a:rPr>
              <a:t>[2002 </a:t>
            </a:r>
            <a:r>
              <a:rPr lang="it-IT" altLang="it-IT" sz="1600" b="1" dirty="0">
                <a:latin typeface="Abel" panose="02000506030000020004" pitchFamily="2" charset="0"/>
              </a:rPr>
              <a:t>- </a:t>
            </a:r>
            <a:r>
              <a:rPr lang="it-IT" altLang="it-IT" sz="1600" b="1" dirty="0" smtClean="0">
                <a:latin typeface="Abel" panose="02000506030000020004" pitchFamily="2" charset="0"/>
              </a:rPr>
              <a:t>2009] </a:t>
            </a:r>
            <a:r>
              <a:rPr lang="it-IT" altLang="it-IT" sz="1600" dirty="0">
                <a:latin typeface="Abel" panose="02000506030000020004" pitchFamily="2" charset="0"/>
              </a:rPr>
              <a:t>–</a:t>
            </a:r>
            <a:r>
              <a:rPr lang="it-IT" altLang="it-IT" sz="1600" dirty="0" smtClean="0">
                <a:latin typeface="Abel" panose="02000506030000020004" pitchFamily="2" charset="0"/>
              </a:rPr>
              <a:t> Varie leggi nazionali in Europa (</a:t>
            </a:r>
            <a:r>
              <a:rPr lang="it-IT" altLang="it-IT" sz="1600" b="1" dirty="0" smtClean="0">
                <a:latin typeface="Abel" panose="02000506030000020004" pitchFamily="2" charset="0"/>
              </a:rPr>
              <a:t>BITV</a:t>
            </a:r>
            <a:r>
              <a:rPr lang="it-IT" altLang="it-IT" sz="1600" dirty="0" smtClean="0">
                <a:latin typeface="Abel" panose="02000506030000020004" pitchFamily="2" charset="0"/>
              </a:rPr>
              <a:t> - Germania, </a:t>
            </a:r>
            <a:r>
              <a:rPr lang="it-IT" sz="1600" b="1" dirty="0" smtClean="0">
                <a:latin typeface="Abel" panose="02000506030000020004" pitchFamily="2" charset="0"/>
              </a:rPr>
              <a:t>RGAA</a:t>
            </a:r>
            <a:r>
              <a:rPr lang="it-IT" sz="1600" dirty="0" smtClean="0">
                <a:latin typeface="Abel" panose="02000506030000020004" pitchFamily="2" charset="0"/>
              </a:rPr>
              <a:t> - Francia</a:t>
            </a:r>
            <a:r>
              <a:rPr lang="it-IT" sz="1600" i="1" dirty="0" smtClean="0">
                <a:latin typeface="Abel" panose="02000506030000020004" pitchFamily="2" charset="0"/>
              </a:rPr>
              <a:t>, </a:t>
            </a:r>
            <a:r>
              <a:rPr lang="it-IT" sz="1600" b="1" dirty="0" smtClean="0">
                <a:latin typeface="Abel" panose="02000506030000020004" pitchFamily="2" charset="0"/>
              </a:rPr>
              <a:t>TG102</a:t>
            </a:r>
            <a:r>
              <a:rPr lang="it-IT" sz="1600" dirty="0" smtClean="0">
                <a:latin typeface="Abel" panose="02000506030000020004" pitchFamily="2" charset="0"/>
              </a:rPr>
              <a:t> - Regno Unito</a:t>
            </a:r>
            <a:r>
              <a:rPr lang="it-IT" altLang="it-IT" sz="1600" dirty="0" smtClean="0">
                <a:latin typeface="Abel" panose="02000506030000020004" pitchFamily="2" charset="0"/>
              </a:rPr>
              <a:t>) </a:t>
            </a:r>
            <a:endParaRPr lang="it-IT" altLang="it-IT" sz="1600" dirty="0">
              <a:latin typeface="Abel" panose="02000506030000020004" pitchFamily="2" charset="0"/>
            </a:endParaRPr>
          </a:p>
          <a:p>
            <a:pPr marL="0" indent="0" algn="just">
              <a:buClr>
                <a:schemeClr val="tx1"/>
              </a:buClr>
              <a:buNone/>
            </a:pPr>
            <a:r>
              <a:rPr lang="it-IT" altLang="it-IT" sz="1600" dirty="0">
                <a:latin typeface="Abel" panose="02000506030000020004" pitchFamily="2" charset="0"/>
              </a:rPr>
              <a:t> </a:t>
            </a:r>
            <a:r>
              <a:rPr lang="it-IT" altLang="it-IT" sz="1600" dirty="0" smtClean="0">
                <a:latin typeface="Abel" panose="02000506030000020004" pitchFamily="2" charset="0"/>
              </a:rPr>
              <a:t> </a:t>
            </a:r>
            <a:r>
              <a:rPr lang="it-IT" altLang="it-IT" sz="1600" b="1" dirty="0" smtClean="0">
                <a:latin typeface="Abel" panose="02000506030000020004" pitchFamily="2" charset="0"/>
              </a:rPr>
              <a:t>[2004] </a:t>
            </a:r>
            <a:r>
              <a:rPr lang="it-IT" altLang="it-IT" sz="1600" dirty="0">
                <a:latin typeface="Abel" panose="02000506030000020004" pitchFamily="2" charset="0"/>
              </a:rPr>
              <a:t>–</a:t>
            </a:r>
            <a:r>
              <a:rPr lang="it-IT" altLang="it-IT" sz="1600" b="1" dirty="0" smtClean="0">
                <a:latin typeface="Abel" panose="02000506030000020004" pitchFamily="2" charset="0"/>
              </a:rPr>
              <a:t> </a:t>
            </a:r>
            <a:r>
              <a:rPr lang="it-IT" altLang="it-IT" sz="1600" dirty="0" smtClean="0">
                <a:latin typeface="Abel" panose="02000506030000020004" pitchFamily="2" charset="0"/>
              </a:rPr>
              <a:t>Promulgata in </a:t>
            </a:r>
            <a:r>
              <a:rPr lang="it-IT" altLang="it-IT" sz="1600" b="1" dirty="0" smtClean="0">
                <a:latin typeface="Abel" panose="02000506030000020004" pitchFamily="2" charset="0"/>
              </a:rPr>
              <a:t>Italia </a:t>
            </a:r>
            <a:r>
              <a:rPr lang="it-IT" altLang="it-IT" sz="1600" dirty="0" smtClean="0">
                <a:latin typeface="Abel" panose="02000506030000020004" pitchFamily="2" charset="0"/>
              </a:rPr>
              <a:t>la legge</a:t>
            </a:r>
            <a:r>
              <a:rPr lang="it-IT" altLang="it-IT" sz="1600" b="1" dirty="0" smtClean="0">
                <a:latin typeface="Abel" panose="02000506030000020004" pitchFamily="2" charset="0"/>
              </a:rPr>
              <a:t> </a:t>
            </a:r>
            <a:r>
              <a:rPr lang="it-IT" sz="1600" i="1" dirty="0">
                <a:latin typeface="Abel" panose="02000506030000020004" pitchFamily="2" charset="0"/>
              </a:rPr>
              <a:t>9 gennaio 2004, n. 4</a:t>
            </a:r>
            <a:r>
              <a:rPr lang="it-IT" sz="1600" dirty="0">
                <a:latin typeface="Abel" panose="02000506030000020004" pitchFamily="2" charset="0"/>
              </a:rPr>
              <a:t>  </a:t>
            </a:r>
            <a:r>
              <a:rPr lang="it-IT" sz="1600" dirty="0" smtClean="0">
                <a:latin typeface="Abel" panose="02000506030000020004" pitchFamily="2" charset="0"/>
              </a:rPr>
              <a:t>(nota anche come </a:t>
            </a:r>
            <a:r>
              <a:rPr lang="it-IT" sz="1600" b="1" u="sng" dirty="0" smtClean="0">
                <a:latin typeface="Abel" panose="02000506030000020004" pitchFamily="2" charset="0"/>
              </a:rPr>
              <a:t>Legge </a:t>
            </a:r>
            <a:r>
              <a:rPr lang="it-IT" altLang="it-IT" sz="1600" b="1" u="sng" dirty="0" smtClean="0">
                <a:latin typeface="Abel" panose="02000506030000020004" pitchFamily="2" charset="0"/>
              </a:rPr>
              <a:t>Stanca</a:t>
            </a:r>
            <a:r>
              <a:rPr lang="it-IT" altLang="it-IT" sz="1600" b="1" dirty="0" smtClean="0">
                <a:latin typeface="Abel" panose="02000506030000020004" pitchFamily="2" charset="0"/>
              </a:rPr>
              <a:t>)</a:t>
            </a:r>
          </a:p>
          <a:p>
            <a:pPr marL="0" indent="0" algn="just">
              <a:buClr>
                <a:schemeClr val="tx1"/>
              </a:buClr>
              <a:buNone/>
            </a:pPr>
            <a:r>
              <a:rPr lang="it-IT" altLang="it-IT" sz="1600" b="1" dirty="0" smtClean="0">
                <a:latin typeface="Abel" panose="02000506030000020004" pitchFamily="2" charset="0"/>
              </a:rPr>
              <a:t>  [2008] </a:t>
            </a:r>
            <a:r>
              <a:rPr lang="it-IT" altLang="it-IT" sz="1600" dirty="0">
                <a:latin typeface="Abel" panose="02000506030000020004" pitchFamily="2" charset="0"/>
              </a:rPr>
              <a:t>– Il </a:t>
            </a:r>
            <a:r>
              <a:rPr lang="it-IT" altLang="it-IT" sz="1600" b="1" dirty="0">
                <a:latin typeface="Abel" panose="02000506030000020004" pitchFamily="2" charset="0"/>
              </a:rPr>
              <a:t>W3C</a:t>
            </a:r>
            <a:r>
              <a:rPr lang="it-IT" altLang="it-IT" sz="1600" dirty="0">
                <a:latin typeface="Abel" panose="02000506030000020004" pitchFamily="2" charset="0"/>
              </a:rPr>
              <a:t> </a:t>
            </a:r>
            <a:r>
              <a:rPr lang="it-IT" altLang="it-IT" sz="1600" dirty="0" smtClean="0">
                <a:latin typeface="Abel" panose="02000506030000020004" pitchFamily="2" charset="0"/>
              </a:rPr>
              <a:t>aggiorna le “</a:t>
            </a:r>
            <a:r>
              <a:rPr lang="it-IT" altLang="it-IT" sz="1600" dirty="0">
                <a:latin typeface="Abel" panose="02000506030000020004" pitchFamily="2" charset="0"/>
              </a:rPr>
              <a:t>Web Content Accessibility </a:t>
            </a:r>
            <a:r>
              <a:rPr lang="it-IT" altLang="it-IT" sz="1600" dirty="0" err="1">
                <a:latin typeface="Abel" panose="02000506030000020004" pitchFamily="2" charset="0"/>
              </a:rPr>
              <a:t>Guidelines</a:t>
            </a:r>
            <a:r>
              <a:rPr lang="it-IT" altLang="it-IT" sz="1600" dirty="0">
                <a:latin typeface="Abel" panose="02000506030000020004" pitchFamily="2" charset="0"/>
              </a:rPr>
              <a:t>” </a:t>
            </a:r>
            <a:r>
              <a:rPr lang="it-IT" altLang="it-IT" sz="1600" dirty="0" smtClean="0">
                <a:latin typeface="Abel" panose="02000506030000020004" pitchFamily="2" charset="0"/>
              </a:rPr>
              <a:t>(</a:t>
            </a:r>
            <a:r>
              <a:rPr lang="it-IT" altLang="it-IT" sz="1600" b="1" dirty="0">
                <a:latin typeface="Abel" panose="02000506030000020004" pitchFamily="2" charset="0"/>
              </a:rPr>
              <a:t>WCAG </a:t>
            </a:r>
            <a:r>
              <a:rPr lang="it-IT" altLang="it-IT" sz="1600" b="1" dirty="0" smtClean="0">
                <a:latin typeface="Abel" panose="02000506030000020004" pitchFamily="2" charset="0"/>
              </a:rPr>
              <a:t>2.0</a:t>
            </a:r>
            <a:r>
              <a:rPr lang="it-IT" altLang="it-IT" sz="1600" dirty="0" smtClean="0">
                <a:latin typeface="Abel" panose="02000506030000020004" pitchFamily="2" charset="0"/>
              </a:rPr>
              <a:t>)</a:t>
            </a:r>
          </a:p>
          <a:p>
            <a:pPr marL="0" indent="0" algn="just">
              <a:buClr>
                <a:schemeClr val="tx1"/>
              </a:buClr>
              <a:buNone/>
            </a:pPr>
            <a:r>
              <a:rPr lang="it-IT" altLang="it-IT" sz="1600" b="1" dirty="0">
                <a:latin typeface="Abel" panose="02000506030000020004" pitchFamily="2" charset="0"/>
              </a:rPr>
              <a:t> </a:t>
            </a:r>
            <a:r>
              <a:rPr lang="it-IT" altLang="it-IT" sz="1600" b="1" dirty="0" smtClean="0">
                <a:latin typeface="Abel" panose="02000506030000020004" pitchFamily="2" charset="0"/>
              </a:rPr>
              <a:t> [2012] – </a:t>
            </a:r>
            <a:r>
              <a:rPr lang="it-IT" altLang="it-IT" sz="1600" dirty="0" smtClean="0">
                <a:latin typeface="Abel" panose="02000506030000020004" pitchFamily="2" charset="0"/>
              </a:rPr>
              <a:t>Le WCAG 2.0 diventano</a:t>
            </a:r>
            <a:r>
              <a:rPr lang="it-IT" altLang="it-IT" sz="1600" b="1" dirty="0" smtClean="0">
                <a:latin typeface="Abel" panose="02000506030000020004" pitchFamily="2" charset="0"/>
              </a:rPr>
              <a:t> </a:t>
            </a:r>
            <a:r>
              <a:rPr lang="it-IT" altLang="it-IT" sz="1600" dirty="0" smtClean="0">
                <a:latin typeface="Abel" panose="02000506030000020004" pitchFamily="2" charset="0"/>
              </a:rPr>
              <a:t>uno standard ISO</a:t>
            </a:r>
            <a:r>
              <a:rPr lang="it-IT" altLang="it-IT" sz="1600" b="1" dirty="0" smtClean="0">
                <a:latin typeface="Abel" panose="02000506030000020004" pitchFamily="2" charset="0"/>
              </a:rPr>
              <a:t>  </a:t>
            </a:r>
            <a:r>
              <a:rPr lang="it-IT" altLang="it-IT" sz="1600" dirty="0" smtClean="0">
                <a:latin typeface="Abel" panose="02000506030000020004" pitchFamily="2" charset="0"/>
              </a:rPr>
              <a:t>(</a:t>
            </a:r>
            <a:r>
              <a:rPr lang="it-IT" sz="1600" b="1" dirty="0">
                <a:latin typeface="Abel" panose="02000506030000020004" pitchFamily="2" charset="0"/>
              </a:rPr>
              <a:t>ISO/IEC </a:t>
            </a:r>
            <a:r>
              <a:rPr lang="it-IT" sz="1600" b="1" dirty="0" smtClean="0">
                <a:latin typeface="Abel" panose="02000506030000020004" pitchFamily="2" charset="0"/>
              </a:rPr>
              <a:t>40500:2012</a:t>
            </a:r>
            <a:r>
              <a:rPr lang="it-IT" altLang="it-IT" sz="1600" dirty="0" smtClean="0">
                <a:latin typeface="Abel" panose="02000506030000020004" pitchFamily="2" charset="0"/>
              </a:rPr>
              <a:t>)</a:t>
            </a:r>
          </a:p>
          <a:p>
            <a:pPr marL="0" indent="0" algn="just">
              <a:buClr>
                <a:schemeClr val="tx1"/>
              </a:buClr>
              <a:buNone/>
            </a:pPr>
            <a:r>
              <a:rPr lang="it-IT" altLang="it-IT" sz="1600" dirty="0">
                <a:latin typeface="Abel" panose="02000506030000020004" pitchFamily="2" charset="0"/>
              </a:rPr>
              <a:t> </a:t>
            </a:r>
            <a:r>
              <a:rPr lang="it-IT" altLang="it-IT" sz="1600" dirty="0" smtClean="0">
                <a:latin typeface="Abel" panose="02000506030000020004" pitchFamily="2" charset="0"/>
              </a:rPr>
              <a:t> </a:t>
            </a:r>
            <a:r>
              <a:rPr lang="it-IT" altLang="it-IT" sz="1600" b="1" dirty="0" smtClean="0">
                <a:latin typeface="Abel" panose="02000506030000020004" pitchFamily="2" charset="0"/>
              </a:rPr>
              <a:t>[2013] </a:t>
            </a:r>
            <a:r>
              <a:rPr lang="it-IT" altLang="it-IT" sz="1600" dirty="0" smtClean="0">
                <a:latin typeface="Abel" panose="02000506030000020004" pitchFamily="2" charset="0"/>
              </a:rPr>
              <a:t>– La Legge Stanca viene aggiornata per allinearsi ai criteri delle WCAG 2.0</a:t>
            </a:r>
          </a:p>
          <a:p>
            <a:pPr marL="0" indent="0" algn="r">
              <a:buClr>
                <a:schemeClr val="tx1"/>
              </a:buClr>
              <a:buNone/>
            </a:pPr>
            <a:r>
              <a:rPr lang="it-IT" altLang="it-IT" sz="1200" dirty="0">
                <a:latin typeface="Abel" panose="02000506030000020004" pitchFamily="2" charset="0"/>
              </a:rPr>
              <a:t>(A.G. Schiavone – Accessibilità e Pubblica Amministrazione - Tecnica in itinere – Consiglio Nazionale delle Ricerche)</a:t>
            </a:r>
          </a:p>
          <a:p>
            <a:pPr marL="0" indent="0" algn="just">
              <a:buClr>
                <a:schemeClr val="tx1"/>
              </a:buClr>
              <a:buNone/>
            </a:pPr>
            <a:endParaRPr lang="it-IT" altLang="it-IT" sz="1600" b="1" dirty="0" smtClean="0">
              <a:latin typeface="Abel" panose="02000506030000020004" pitchFamily="2" charset="0"/>
            </a:endParaRPr>
          </a:p>
          <a:p>
            <a:pPr marL="0" indent="0" algn="just">
              <a:buClr>
                <a:schemeClr val="tx1"/>
              </a:buClr>
              <a:buNone/>
            </a:pPr>
            <a:endParaRPr lang="it-IT" altLang="it-IT" sz="1600" b="1" dirty="0" smtClean="0">
              <a:latin typeface="Abel" panose="02000506030000020004" pitchFamily="2" charset="0"/>
            </a:endParaRPr>
          </a:p>
          <a:p>
            <a:pPr marL="0" indent="0" algn="ctr">
              <a:buClr>
                <a:schemeClr val="tx1"/>
              </a:buClr>
              <a:buNone/>
            </a:pPr>
            <a:r>
              <a:rPr lang="it-IT" altLang="it-IT" sz="1900" dirty="0" smtClean="0">
                <a:latin typeface="Abel" panose="02000506030000020004" pitchFamily="2" charset="0"/>
              </a:rPr>
              <a:t>Quindi l’Italia da quasi </a:t>
            </a:r>
            <a:r>
              <a:rPr lang="it-IT" altLang="it-IT" sz="1900" u="sng" dirty="0" smtClean="0">
                <a:latin typeface="Abel" panose="02000506030000020004" pitchFamily="2" charset="0"/>
              </a:rPr>
              <a:t>13 anni</a:t>
            </a:r>
            <a:r>
              <a:rPr lang="it-IT" altLang="it-IT" sz="1900" dirty="0">
                <a:latin typeface="Abel" panose="02000506030000020004" pitchFamily="2" charset="0"/>
              </a:rPr>
              <a:t> ha una </a:t>
            </a:r>
            <a:r>
              <a:rPr lang="it-IT" altLang="it-IT" sz="1900" dirty="0" smtClean="0">
                <a:latin typeface="Abel" panose="02000506030000020004" pitchFamily="2" charset="0"/>
              </a:rPr>
              <a:t>legge </a:t>
            </a:r>
            <a:r>
              <a:rPr lang="it-IT" altLang="it-IT" sz="1900" dirty="0">
                <a:latin typeface="Abel" panose="02000506030000020004" pitchFamily="2" charset="0"/>
              </a:rPr>
              <a:t>sull’accessibilità delle </a:t>
            </a:r>
            <a:r>
              <a:rPr lang="it-IT" altLang="it-IT" sz="1900" dirty="0" smtClean="0">
                <a:latin typeface="Abel" panose="02000506030000020004" pitchFamily="2" charset="0"/>
              </a:rPr>
              <a:t>applicazioni Web!</a:t>
            </a:r>
            <a:r>
              <a:rPr lang="it-IT" altLang="it-IT" sz="1800" dirty="0" smtClean="0">
                <a:latin typeface="Abel" panose="02000506030000020004" pitchFamily="2" charset="0"/>
              </a:rPr>
              <a:t> </a:t>
            </a:r>
            <a:endParaRPr lang="it-IT" altLang="it-IT" sz="1800" dirty="0" smtClean="0">
              <a:latin typeface="Abel" panose="02000506030000020004" pitchFamily="2" charset="0"/>
            </a:endParaRPr>
          </a:p>
          <a:p>
            <a:pPr marL="714375" indent="-285750" algn="just">
              <a:buClr>
                <a:schemeClr val="tx1"/>
              </a:buClr>
            </a:pPr>
            <a:endParaRPr lang="it-IT" altLang="it-IT" sz="1400" dirty="0" smtClean="0">
              <a:latin typeface="Abel" panose="02000506030000020004" pitchFamily="2" charset="0"/>
            </a:endParaRPr>
          </a:p>
          <a:p>
            <a:pPr marL="85725" indent="361950" algn="just">
              <a:buClr>
                <a:schemeClr val="tx1"/>
              </a:buClr>
              <a:buNone/>
            </a:pPr>
            <a:r>
              <a:rPr lang="it-IT" altLang="it-IT" sz="1800" b="1" dirty="0" smtClean="0">
                <a:latin typeface="Abel" panose="02000506030000020004" pitchFamily="2" charset="0"/>
              </a:rPr>
              <a:t>  </a:t>
            </a:r>
          </a:p>
        </p:txBody>
      </p:sp>
      <p:sp>
        <p:nvSpPr>
          <p:cNvPr id="4098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042149" y="6309320"/>
            <a:ext cx="1994347" cy="54868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84BCB47-AB07-4DF7-838A-B1364F150C3E}" type="slidenum">
              <a:rPr lang="it-IT" altLang="it-IT" sz="1200">
                <a:solidFill>
                  <a:schemeClr val="bg1"/>
                </a:solidFill>
                <a:latin typeface="Abel" panose="02000506030000020004" pitchFamily="2" charset="0"/>
              </a:rPr>
              <a:pPr eaLnBrk="1" hangingPunct="1"/>
              <a:t>3</a:t>
            </a:fld>
            <a:endParaRPr lang="it-IT" altLang="it-IT" sz="1200" dirty="0">
              <a:solidFill>
                <a:schemeClr val="bg1"/>
              </a:solidFill>
              <a:latin typeface="Abel" panose="02000506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54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5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5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65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65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65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65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5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5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5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5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5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5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65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65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65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65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659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659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659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659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it-IT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La Legge Stanca </a:t>
            </a:r>
            <a:endParaRPr lang="it-IT" sz="3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bel" panose="02000506030000020004" pitchFamily="2" charset="0"/>
            </a:endParaRPr>
          </a:p>
        </p:txBody>
      </p:sp>
      <p:sp>
        <p:nvSpPr>
          <p:cNvPr id="465923" name="Rectangle 3"/>
          <p:cNvSpPr>
            <a:spLocks noGrp="1" noChangeArrowheads="1"/>
          </p:cNvSpPr>
          <p:nvPr>
            <p:ph idx="1"/>
          </p:nvPr>
        </p:nvSpPr>
        <p:spPr>
          <a:xfrm>
            <a:off x="467545" y="1196752"/>
            <a:ext cx="8208912" cy="511256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Clr>
                <a:schemeClr val="tx1"/>
              </a:buClr>
              <a:buNone/>
            </a:pPr>
            <a:r>
              <a:rPr lang="it-IT" sz="2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A chi è rivolta? </a:t>
            </a:r>
          </a:p>
          <a:p>
            <a:r>
              <a:rPr lang="it-IT" sz="2000" dirty="0">
                <a:latin typeface="Abel" panose="02000506030000020004" pitchFamily="2" charset="0"/>
              </a:rPr>
              <a:t>Enti pubblici economici</a:t>
            </a:r>
          </a:p>
          <a:p>
            <a:r>
              <a:rPr lang="it-IT" sz="2000" dirty="0">
                <a:latin typeface="Abel" panose="02000506030000020004" pitchFamily="2" charset="0"/>
              </a:rPr>
              <a:t>Aziende municipalizzate </a:t>
            </a:r>
            <a:r>
              <a:rPr lang="it-IT" sz="2000" dirty="0" smtClean="0">
                <a:latin typeface="Abel" panose="02000506030000020004" pitchFamily="2" charset="0"/>
              </a:rPr>
              <a:t>regionali </a:t>
            </a:r>
            <a:endParaRPr lang="it-IT" sz="2000" dirty="0">
              <a:latin typeface="Abel" panose="02000506030000020004" pitchFamily="2" charset="0"/>
            </a:endParaRPr>
          </a:p>
          <a:p>
            <a:r>
              <a:rPr lang="it-IT" sz="2000" dirty="0">
                <a:latin typeface="Abel" panose="02000506030000020004" pitchFamily="2" charset="0"/>
              </a:rPr>
              <a:t>Enti di assistenza e di riabilitazione </a:t>
            </a:r>
            <a:r>
              <a:rPr lang="it-IT" sz="2000" dirty="0" smtClean="0">
                <a:latin typeface="Abel" panose="02000506030000020004" pitchFamily="2" charset="0"/>
              </a:rPr>
              <a:t>pubblici </a:t>
            </a:r>
            <a:endParaRPr lang="it-IT" sz="2000" dirty="0">
              <a:latin typeface="Abel" panose="02000506030000020004" pitchFamily="2" charset="0"/>
            </a:endParaRPr>
          </a:p>
          <a:p>
            <a:r>
              <a:rPr lang="it-IT" sz="2000" dirty="0">
                <a:latin typeface="Abel" panose="02000506030000020004" pitchFamily="2" charset="0"/>
              </a:rPr>
              <a:t>Aziende di trasporto e di telecomunicazione a prevalente partecipazione di capitale pubblico </a:t>
            </a:r>
          </a:p>
          <a:p>
            <a:r>
              <a:rPr lang="it-IT" sz="2000" dirty="0">
                <a:latin typeface="Abel" panose="02000506030000020004" pitchFamily="2" charset="0"/>
              </a:rPr>
              <a:t>Aziende appaltatrici di servizi informatici</a:t>
            </a:r>
          </a:p>
          <a:p>
            <a:r>
              <a:rPr lang="it-IT" sz="2000" dirty="0">
                <a:latin typeface="Abel" panose="02000506030000020004" pitchFamily="2" charset="0"/>
              </a:rPr>
              <a:t>Aziende private concessionarie di servizi </a:t>
            </a:r>
            <a:r>
              <a:rPr lang="it-IT" sz="2000" dirty="0" smtClean="0">
                <a:latin typeface="Abel" panose="02000506030000020004" pitchFamily="2" charset="0"/>
              </a:rPr>
              <a:t>pubblici </a:t>
            </a:r>
            <a:endParaRPr lang="it-IT" sz="2000" dirty="0">
              <a:latin typeface="Abel" panose="02000506030000020004" pitchFamily="2" charset="0"/>
            </a:endParaRPr>
          </a:p>
          <a:p>
            <a:pPr>
              <a:lnSpc>
                <a:spcPct val="120000"/>
              </a:lnSpc>
            </a:pPr>
            <a:r>
              <a:rPr lang="it-IT" sz="2000" dirty="0">
                <a:latin typeface="Abel" panose="02000506030000020004" pitchFamily="2" charset="0"/>
              </a:rPr>
              <a:t>Soggetti che usufruiscono di contributi pubblici o agevolazioni per l’erogazione dei propri servizi tramite sistemi informativi o internet. (Ad es. </a:t>
            </a:r>
            <a:r>
              <a:rPr lang="it-IT" sz="2000" u="sng" dirty="0">
                <a:latin typeface="Abel" panose="02000506030000020004" pitchFamily="2" charset="0"/>
              </a:rPr>
              <a:t>i quotidiani</a:t>
            </a:r>
            <a:r>
              <a:rPr lang="it-IT" sz="2000" dirty="0">
                <a:latin typeface="Abel" panose="02000506030000020004" pitchFamily="2" charset="0"/>
              </a:rPr>
              <a:t>!)</a:t>
            </a:r>
            <a:endParaRPr lang="it-IT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bel" panose="02000506030000020004" pitchFamily="2" charset="0"/>
            </a:endParaRPr>
          </a:p>
          <a:p>
            <a:pPr marL="0" indent="0" algn="just">
              <a:buClr>
                <a:schemeClr val="tx1"/>
              </a:buClr>
              <a:buNone/>
            </a:pPr>
            <a:endParaRPr lang="it-IT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bel" panose="02000506030000020004" pitchFamily="2" charset="0"/>
            </a:endParaRPr>
          </a:p>
          <a:p>
            <a:pPr marL="0" indent="0" algn="just">
              <a:buClr>
                <a:schemeClr val="tx1"/>
              </a:buClr>
              <a:buNone/>
            </a:pPr>
            <a:r>
              <a:rPr lang="it-IT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Cosa prevede ? </a:t>
            </a:r>
          </a:p>
          <a:p>
            <a:pPr marL="85725" indent="184150" algn="just">
              <a:lnSpc>
                <a:spcPct val="120000"/>
              </a:lnSpc>
              <a:buClr>
                <a:schemeClr val="tx1"/>
              </a:buClr>
              <a:buNone/>
            </a:pPr>
            <a:r>
              <a:rPr lang="it-IT" altLang="it-IT" sz="1800" dirty="0" smtClean="0">
                <a:latin typeface="Abel" panose="02000506030000020004" pitchFamily="2" charset="0"/>
              </a:rPr>
              <a:t> </a:t>
            </a:r>
            <a:r>
              <a:rPr lang="it-IT" altLang="it-IT" dirty="0" smtClean="0">
                <a:latin typeface="Abel" panose="02000506030000020004" pitchFamily="2" charset="0"/>
              </a:rPr>
              <a:t>Il riconoscimento </a:t>
            </a:r>
            <a:r>
              <a:rPr lang="it-IT" altLang="it-IT" dirty="0">
                <a:latin typeface="Abel" panose="02000506030000020004" pitchFamily="2" charset="0"/>
              </a:rPr>
              <a:t>e </a:t>
            </a:r>
            <a:r>
              <a:rPr lang="it-IT" altLang="it-IT" dirty="0" smtClean="0">
                <a:latin typeface="Abel" panose="02000506030000020004" pitchFamily="2" charset="0"/>
              </a:rPr>
              <a:t>la tutela del </a:t>
            </a:r>
            <a:r>
              <a:rPr lang="it-IT" altLang="it-IT" dirty="0">
                <a:latin typeface="Abel" panose="02000506030000020004" pitchFamily="2" charset="0"/>
              </a:rPr>
              <a:t>diritto di accesso ai servizi informatici e telematici della pubblica amministrazione da parte dei </a:t>
            </a:r>
            <a:r>
              <a:rPr lang="it-IT" altLang="it-IT" dirty="0" smtClean="0">
                <a:latin typeface="Abel" panose="02000506030000020004" pitchFamily="2" charset="0"/>
              </a:rPr>
              <a:t>disabili, tramite la definizione di requisiti tecnici a garanzia dell’accessibilità delle informazioni </a:t>
            </a:r>
            <a:r>
              <a:rPr lang="it-IT" altLang="it-IT" dirty="0">
                <a:latin typeface="Abel" panose="02000506030000020004" pitchFamily="2" charset="0"/>
              </a:rPr>
              <a:t>ed i servizi </a:t>
            </a:r>
            <a:r>
              <a:rPr lang="it-IT" altLang="it-IT" dirty="0" smtClean="0">
                <a:latin typeface="Abel" panose="02000506030000020004" pitchFamily="2" charset="0"/>
              </a:rPr>
              <a:t>erogati, quali:</a:t>
            </a:r>
            <a:endParaRPr lang="it-IT" altLang="it-IT" dirty="0">
              <a:latin typeface="Abel" panose="02000506030000020004" pitchFamily="2" charset="0"/>
            </a:endParaRPr>
          </a:p>
          <a:p>
            <a:pPr marL="371475" indent="-285750" algn="just">
              <a:buClr>
                <a:schemeClr val="tx1"/>
              </a:buClr>
            </a:pPr>
            <a:r>
              <a:rPr lang="it-IT" altLang="it-IT" sz="1800" dirty="0" smtClean="0">
                <a:latin typeface="Abel" panose="02000506030000020004" pitchFamily="2" charset="0"/>
              </a:rPr>
              <a:t>Siti web</a:t>
            </a:r>
            <a:endParaRPr lang="it-IT" altLang="it-IT" sz="1800" dirty="0">
              <a:latin typeface="Abel" panose="02000506030000020004" pitchFamily="2" charset="0"/>
            </a:endParaRPr>
          </a:p>
          <a:p>
            <a:pPr marL="371475" indent="-285750" algn="just">
              <a:buClr>
                <a:schemeClr val="tx1"/>
              </a:buClr>
            </a:pPr>
            <a:r>
              <a:rPr lang="it-IT" altLang="it-IT" sz="1800" dirty="0" smtClean="0">
                <a:latin typeface="Abel" panose="02000506030000020004" pitchFamily="2" charset="0"/>
              </a:rPr>
              <a:t>Applicazioni </a:t>
            </a:r>
            <a:r>
              <a:rPr lang="it-IT" altLang="it-IT" sz="1800" dirty="0">
                <a:latin typeface="Abel" panose="02000506030000020004" pitchFamily="2" charset="0"/>
              </a:rPr>
              <a:t>realizzate con tecnologie </a:t>
            </a:r>
            <a:r>
              <a:rPr lang="it-IT" altLang="it-IT" sz="1800" dirty="0" smtClean="0">
                <a:latin typeface="Abel" panose="02000506030000020004" pitchFamily="2" charset="0"/>
              </a:rPr>
              <a:t>web</a:t>
            </a:r>
            <a:endParaRPr lang="it-IT" altLang="it-IT" sz="1800" dirty="0">
              <a:latin typeface="Abel" panose="02000506030000020004" pitchFamily="2" charset="0"/>
            </a:endParaRPr>
          </a:p>
          <a:p>
            <a:pPr marL="371475" indent="-285750" algn="just">
              <a:buClr>
                <a:schemeClr val="tx1"/>
              </a:buClr>
            </a:pPr>
            <a:r>
              <a:rPr lang="it-IT" altLang="it-IT" sz="1800" dirty="0">
                <a:latin typeface="Abel" panose="02000506030000020004" pitchFamily="2" charset="0"/>
              </a:rPr>
              <a:t>D</a:t>
            </a:r>
            <a:r>
              <a:rPr lang="it-IT" altLang="it-IT" sz="1800" dirty="0" smtClean="0">
                <a:latin typeface="Abel" panose="02000506030000020004" pitchFamily="2" charset="0"/>
              </a:rPr>
              <a:t>ocumenti </a:t>
            </a:r>
            <a:r>
              <a:rPr lang="it-IT" altLang="it-IT" sz="1800" dirty="0">
                <a:latin typeface="Abel" panose="02000506030000020004" pitchFamily="2" charset="0"/>
              </a:rPr>
              <a:t>resi disponibili sui siti </a:t>
            </a:r>
            <a:r>
              <a:rPr lang="it-IT" altLang="it-IT" sz="1800" dirty="0" smtClean="0">
                <a:latin typeface="Abel" panose="02000506030000020004" pitchFamily="2" charset="0"/>
              </a:rPr>
              <a:t>web</a:t>
            </a:r>
            <a:endParaRPr lang="it-IT" altLang="it-IT" sz="2400" dirty="0" smtClean="0">
              <a:latin typeface="Abel" panose="02000506030000020004" pitchFamily="2" charset="0"/>
            </a:endParaRPr>
          </a:p>
        </p:txBody>
      </p:sp>
      <p:sp>
        <p:nvSpPr>
          <p:cNvPr id="4098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042149" y="6309320"/>
            <a:ext cx="1994347" cy="54868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84BCB47-AB07-4DF7-838A-B1364F150C3E}" type="slidenum">
              <a:rPr lang="it-IT" altLang="it-IT" sz="1200">
                <a:solidFill>
                  <a:schemeClr val="bg1"/>
                </a:solidFill>
                <a:latin typeface="Abel" panose="02000506030000020004" pitchFamily="2" charset="0"/>
              </a:rPr>
              <a:pPr eaLnBrk="1" hangingPunct="1"/>
              <a:t>4</a:t>
            </a:fld>
            <a:endParaRPr lang="it-IT" altLang="it-IT" sz="1200" dirty="0">
              <a:solidFill>
                <a:schemeClr val="bg1"/>
              </a:solidFill>
              <a:latin typeface="Abel" panose="02000506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785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5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5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5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5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65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65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65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65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5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5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5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5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65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65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65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65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659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659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659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659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659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659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659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659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659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659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it-IT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Accessibilità: A che punto siamo? </a:t>
            </a:r>
            <a:endParaRPr lang="it-IT" sz="3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bel" panose="02000506030000020004" pitchFamily="2" charset="0"/>
            </a:endParaRPr>
          </a:p>
        </p:txBody>
      </p:sp>
      <p:sp>
        <p:nvSpPr>
          <p:cNvPr id="465923" name="Rectangle 3"/>
          <p:cNvSpPr>
            <a:spLocks noGrp="1" noChangeArrowheads="1"/>
          </p:cNvSpPr>
          <p:nvPr>
            <p:ph idx="1"/>
          </p:nvPr>
        </p:nvSpPr>
        <p:spPr>
          <a:xfrm>
            <a:off x="467545" y="1196752"/>
            <a:ext cx="8208912" cy="5112568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buClr>
                <a:schemeClr val="tx1"/>
              </a:buClr>
            </a:pPr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Mancano dati ufficiali </a:t>
            </a:r>
          </a:p>
          <a:p>
            <a:pPr algn="just">
              <a:lnSpc>
                <a:spcPct val="100000"/>
              </a:lnSpc>
              <a:buClr>
                <a:schemeClr val="tx1"/>
              </a:buClr>
            </a:pPr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Un contributo dalla ricerca:</a:t>
            </a:r>
            <a:endParaRPr lang="it-IT" sz="2000" b="1" dirty="0">
              <a:solidFill>
                <a:schemeClr val="tx1">
                  <a:lumMod val="75000"/>
                  <a:lumOff val="25000"/>
                </a:schemeClr>
              </a:solidFill>
              <a:latin typeface="Abel" panose="02000506030000020004" pitchFamily="2" charset="0"/>
            </a:endParaRPr>
          </a:p>
          <a:p>
            <a:pPr marL="0" indent="0" defTabSz="360363">
              <a:buNone/>
            </a:pPr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	</a:t>
            </a:r>
            <a:endParaRPr lang="it-IT" altLang="it-IT" sz="1600" dirty="0" smtClean="0">
              <a:latin typeface="Abel" panose="02000506030000020004" pitchFamily="2" charset="0"/>
            </a:endParaRPr>
          </a:p>
        </p:txBody>
      </p:sp>
      <p:sp>
        <p:nvSpPr>
          <p:cNvPr id="4098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042149" y="6309320"/>
            <a:ext cx="1994347" cy="54868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84BCB47-AB07-4DF7-838A-B1364F150C3E}" type="slidenum">
              <a:rPr lang="it-IT" altLang="it-IT" sz="1200">
                <a:solidFill>
                  <a:schemeClr val="bg1"/>
                </a:solidFill>
                <a:latin typeface="Abel" panose="02000506030000020004" pitchFamily="2" charset="0"/>
              </a:rPr>
              <a:pPr eaLnBrk="1" hangingPunct="1"/>
              <a:t>5</a:t>
            </a:fld>
            <a:endParaRPr lang="it-IT" altLang="it-IT" sz="1200" dirty="0">
              <a:solidFill>
                <a:schemeClr val="bg1"/>
              </a:solidFill>
              <a:latin typeface="Abel" panose="02000506030000020004" pitchFamily="2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9245" y="2065265"/>
            <a:ext cx="3707212" cy="4681679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557302" y="2065266"/>
            <a:ext cx="4322186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I</a:t>
            </a:r>
            <a:r>
              <a:rPr lang="it-IT" sz="18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n un recente articolo i ricercatori dell’Università di Palermo hanno analizzato i siti web </a:t>
            </a:r>
            <a:r>
              <a:rPr lang="it-IT" sz="18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di 110 capoluoghi </a:t>
            </a:r>
            <a:r>
              <a:rPr lang="it-IT" sz="18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di </a:t>
            </a:r>
            <a:r>
              <a:rPr lang="it-IT" sz="18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provincia italiani verificandone l’adeguatezza rispetto ai requisiti tecnici di accessibilità previsti della legge Stanca (nella sua versione del 2004).</a:t>
            </a:r>
          </a:p>
          <a:p>
            <a:pPr algn="just"/>
            <a:r>
              <a:rPr lang="it-IT" sz="18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L’indagine ha coinvolto 966 pagine web, rilevando circa 28000 errori di varia natura. </a:t>
            </a:r>
          </a:p>
          <a:p>
            <a:pPr algn="just"/>
            <a:r>
              <a:rPr lang="it-IT" sz="18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I risultati hanno dimostrato che, seppur con </a:t>
            </a:r>
            <a:r>
              <a:rPr lang="it-IT" sz="18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qualche eccellenza, </a:t>
            </a:r>
            <a:r>
              <a:rPr lang="it-IT" sz="18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i </a:t>
            </a:r>
            <a:r>
              <a:rPr lang="it-IT" sz="18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siti istituzionali italiani considerati </a:t>
            </a:r>
            <a:r>
              <a:rPr lang="it-IT" sz="18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nell’analisi non </a:t>
            </a:r>
            <a:r>
              <a:rPr lang="it-IT" sz="18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sono </a:t>
            </a:r>
            <a:r>
              <a:rPr lang="it-IT" sz="18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accessibili.</a:t>
            </a:r>
          </a:p>
          <a:p>
            <a:pPr algn="just"/>
            <a:endParaRPr lang="it-IT" sz="1800" b="0" dirty="0" smtClean="0"/>
          </a:p>
          <a:p>
            <a:pPr algn="just"/>
            <a:r>
              <a:rPr lang="it-IT" sz="16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 (</a:t>
            </a:r>
            <a:r>
              <a:rPr lang="it-IT" sz="12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0. </a:t>
            </a:r>
            <a:r>
              <a:rPr lang="en-US" sz="1200" b="0" dirty="0" smtClean="0">
                <a:latin typeface="Abel" panose="02000506030000020004" pitchFamily="2" charset="0"/>
              </a:rPr>
              <a:t>Gambino</a:t>
            </a:r>
            <a:r>
              <a:rPr lang="en-US" sz="1200" b="0" dirty="0">
                <a:latin typeface="Abel" panose="02000506030000020004" pitchFamily="2" charset="0"/>
              </a:rPr>
              <a:t>, </a:t>
            </a:r>
            <a:r>
              <a:rPr lang="en-US" sz="1200" b="0" dirty="0" smtClean="0">
                <a:latin typeface="Abel" panose="02000506030000020004" pitchFamily="2" charset="0"/>
              </a:rPr>
              <a:t>R. </a:t>
            </a:r>
            <a:r>
              <a:rPr lang="en-US" sz="1200" b="0" dirty="0" err="1">
                <a:latin typeface="Abel" panose="02000506030000020004" pitchFamily="2" charset="0"/>
              </a:rPr>
              <a:t>Pirrone</a:t>
            </a:r>
            <a:r>
              <a:rPr lang="en-US" sz="1200" b="0" dirty="0">
                <a:latin typeface="Abel" panose="02000506030000020004" pitchFamily="2" charset="0"/>
              </a:rPr>
              <a:t>, </a:t>
            </a:r>
            <a:r>
              <a:rPr lang="en-US" sz="1200" b="0" dirty="0" smtClean="0">
                <a:latin typeface="Abel" panose="02000506030000020004" pitchFamily="2" charset="0"/>
              </a:rPr>
              <a:t>e F. </a:t>
            </a:r>
            <a:r>
              <a:rPr lang="en-US" sz="1200" b="0" dirty="0">
                <a:latin typeface="Abel" panose="02000506030000020004" pitchFamily="2" charset="0"/>
              </a:rPr>
              <a:t>Di Giorgio. "Accessibility of the Italian institutional web pages: a survey on the compliance of the Italian public administration web pages to the </a:t>
            </a:r>
            <a:r>
              <a:rPr lang="en-US" sz="1200" b="0" dirty="0" err="1">
                <a:latin typeface="Abel" panose="02000506030000020004" pitchFamily="2" charset="0"/>
              </a:rPr>
              <a:t>Stanca</a:t>
            </a:r>
            <a:r>
              <a:rPr lang="en-US" sz="1200" b="0" dirty="0">
                <a:latin typeface="Abel" panose="02000506030000020004" pitchFamily="2" charset="0"/>
              </a:rPr>
              <a:t> Act and its 22 technical requirements for web accessibility." </a:t>
            </a:r>
            <a:r>
              <a:rPr lang="en-US" sz="1200" b="0" i="1" dirty="0">
                <a:latin typeface="Abel" panose="02000506030000020004" pitchFamily="2" charset="0"/>
              </a:rPr>
              <a:t>Universal Access in the Information Society</a:t>
            </a:r>
            <a:r>
              <a:rPr lang="en-US" sz="1200" b="0" dirty="0">
                <a:latin typeface="Abel" panose="02000506030000020004" pitchFamily="2" charset="0"/>
              </a:rPr>
              <a:t> 15.2 (2016): 305-312</a:t>
            </a:r>
            <a:r>
              <a:rPr lang="en-US" sz="1600" b="0" dirty="0"/>
              <a:t>.</a:t>
            </a:r>
            <a:r>
              <a:rPr lang="it-IT" sz="16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)</a:t>
            </a:r>
            <a:endParaRPr lang="it-IT" sz="1600" b="0" dirty="0">
              <a:solidFill>
                <a:schemeClr val="tx1">
                  <a:lumMod val="75000"/>
                  <a:lumOff val="25000"/>
                </a:schemeClr>
              </a:solidFill>
              <a:latin typeface="Abel" panose="02000506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51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5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5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5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5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5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5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5923" grpId="0" build="p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it-IT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Un paio di esperienze personali</a:t>
            </a:r>
            <a:endParaRPr lang="it-IT" sz="3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bel" panose="02000506030000020004" pitchFamily="2" charset="0"/>
            </a:endParaRPr>
          </a:p>
        </p:txBody>
      </p:sp>
      <p:sp>
        <p:nvSpPr>
          <p:cNvPr id="465923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196752"/>
            <a:ext cx="8352927" cy="5112568"/>
          </a:xfrm>
        </p:spPr>
        <p:txBody>
          <a:bodyPr>
            <a:normAutofit/>
          </a:bodyPr>
          <a:lstStyle/>
          <a:p>
            <a:pPr marL="0" indent="0" algn="just">
              <a:buClr>
                <a:schemeClr val="tx1"/>
              </a:buClr>
              <a:buNone/>
            </a:pPr>
            <a:endParaRPr lang="it-IT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bel" panose="02000506030000020004" pitchFamily="2" charset="0"/>
            </a:endParaRPr>
          </a:p>
          <a:p>
            <a:pPr marL="0" indent="0" algn="just">
              <a:buClr>
                <a:schemeClr val="tx1"/>
              </a:buClr>
              <a:buNone/>
            </a:pPr>
            <a:endParaRPr lang="it-IT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bel" panose="02000506030000020004" pitchFamily="2" charset="0"/>
            </a:endParaRPr>
          </a:p>
        </p:txBody>
      </p:sp>
      <p:sp>
        <p:nvSpPr>
          <p:cNvPr id="4098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042149" y="6309320"/>
            <a:ext cx="1994347" cy="54868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84BCB47-AB07-4DF7-838A-B1364F150C3E}" type="slidenum">
              <a:rPr lang="it-IT" altLang="it-IT" sz="1200">
                <a:solidFill>
                  <a:schemeClr val="bg1"/>
                </a:solidFill>
                <a:latin typeface="Abel" panose="02000506030000020004" pitchFamily="2" charset="0"/>
              </a:rPr>
              <a:pPr eaLnBrk="1" hangingPunct="1"/>
              <a:t>6</a:t>
            </a:fld>
            <a:endParaRPr lang="it-IT" altLang="it-IT" sz="1200" dirty="0">
              <a:solidFill>
                <a:schemeClr val="bg1"/>
              </a:solidFill>
              <a:latin typeface="Abel" panose="02000506030000020004" pitchFamily="2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467543" y="5307594"/>
            <a:ext cx="34268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800" b="0" dirty="0" smtClean="0">
                <a:latin typeface="Abel" panose="02000506030000020004" pitchFamily="2" charset="0"/>
              </a:rPr>
              <a:t>L’analisi con 3 diversi </a:t>
            </a:r>
            <a:r>
              <a:rPr lang="it-IT" sz="1800" b="0" dirty="0" err="1" smtClean="0">
                <a:latin typeface="Abel" panose="02000506030000020004" pitchFamily="2" charset="0"/>
              </a:rPr>
              <a:t>validatori</a:t>
            </a:r>
            <a:r>
              <a:rPr lang="it-IT" sz="1800" b="0" dirty="0" smtClean="0">
                <a:latin typeface="Abel" panose="02000506030000020004" pitchFamily="2" charset="0"/>
              </a:rPr>
              <a:t> di accessibilità dimostra che il sito del Corriere della Sera non è accessibile</a:t>
            </a:r>
            <a:endParaRPr lang="it-IT" sz="1800" b="0" dirty="0">
              <a:latin typeface="Abel" panose="02000506030000020004" pitchFamily="2" charset="0"/>
            </a:endParaRP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178842"/>
            <a:ext cx="3426815" cy="4050358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178842"/>
            <a:ext cx="3464827" cy="2394174"/>
          </a:xfrm>
          <a:prstGeom prst="rect">
            <a:avLst/>
          </a:prstGeom>
        </p:spPr>
      </p:pic>
      <p:sp>
        <p:nvSpPr>
          <p:cNvPr id="12" name="CasellaDiTesto 11"/>
          <p:cNvSpPr txBox="1"/>
          <p:nvPr/>
        </p:nvSpPr>
        <p:spPr>
          <a:xfrm>
            <a:off x="4932039" y="3679864"/>
            <a:ext cx="346482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800" b="0" dirty="0" smtClean="0">
                <a:latin typeface="Abel" panose="02000506030000020004" pitchFamily="2" charset="0"/>
              </a:rPr>
              <a:t>Il governo pubblica il documento relativo al Disegno di Legge di Stabilità come insieme di fogli scannerizzati. Quindi il documento non è né accessibile né navigabile.</a:t>
            </a:r>
            <a:endParaRPr lang="it-IT" sz="1800" b="0" dirty="0">
              <a:latin typeface="Abel" panose="02000506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889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it-IT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Speranze per il futuro</a:t>
            </a:r>
            <a:endParaRPr lang="it-IT" sz="3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bel" panose="02000506030000020004" pitchFamily="2" charset="0"/>
            </a:endParaRPr>
          </a:p>
        </p:txBody>
      </p:sp>
      <p:sp>
        <p:nvSpPr>
          <p:cNvPr id="465923" name="Rectangle 3"/>
          <p:cNvSpPr>
            <a:spLocks noGrp="1" noChangeArrowheads="1"/>
          </p:cNvSpPr>
          <p:nvPr>
            <p:ph idx="1"/>
          </p:nvPr>
        </p:nvSpPr>
        <p:spPr>
          <a:xfrm>
            <a:off x="467545" y="1196752"/>
            <a:ext cx="8208912" cy="5112568"/>
          </a:xfrm>
        </p:spPr>
        <p:txBody>
          <a:bodyPr>
            <a:normAutofit/>
          </a:bodyPr>
          <a:lstStyle/>
          <a:p>
            <a:pPr marL="0" indent="0" algn="just">
              <a:buClr>
                <a:schemeClr val="tx1"/>
              </a:buClr>
              <a:buNone/>
            </a:pPr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Sforzo congiunto di vari soggetti</a:t>
            </a:r>
            <a:endParaRPr lang="it-IT" sz="2000" b="1" dirty="0">
              <a:solidFill>
                <a:schemeClr val="tx1">
                  <a:lumMod val="75000"/>
                  <a:lumOff val="25000"/>
                </a:schemeClr>
              </a:solidFill>
              <a:latin typeface="Abel" panose="02000506030000020004" pitchFamily="2" charset="0"/>
            </a:endParaRPr>
          </a:p>
          <a:p>
            <a:pPr marL="269875" algn="just">
              <a:lnSpc>
                <a:spcPct val="100000"/>
              </a:lnSpc>
              <a:buClr>
                <a:schemeClr val="tx1"/>
              </a:buClr>
            </a:pPr>
            <a:r>
              <a:rPr lang="it-IT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Agenzia per il Digitale</a:t>
            </a:r>
            <a:r>
              <a:rPr lang="it-IT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 (</a:t>
            </a:r>
            <a:r>
              <a:rPr lang="it-IT" sz="1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Agid</a:t>
            </a:r>
            <a:r>
              <a:rPr lang="it-IT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): </a:t>
            </a:r>
            <a:r>
              <a:rPr lang="it-IT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assistenza e </a:t>
            </a:r>
            <a:r>
              <a:rPr lang="it-IT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formazione alla </a:t>
            </a:r>
            <a:r>
              <a:rPr lang="it-IT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P.A. </a:t>
            </a:r>
            <a:r>
              <a:rPr lang="it-IT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sui temi </a:t>
            </a:r>
            <a:r>
              <a:rPr lang="it-IT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dell'accessibilità, </a:t>
            </a:r>
            <a:r>
              <a:rPr lang="it-IT" sz="1800" dirty="0">
                <a:latin typeface="Abel" panose="02000506030000020004" pitchFamily="2" charset="0"/>
              </a:rPr>
              <a:t>monitoraggio dei siti </a:t>
            </a:r>
            <a:r>
              <a:rPr lang="it-IT" sz="1800" dirty="0" smtClean="0">
                <a:latin typeface="Abel" panose="02000506030000020004" pitchFamily="2" charset="0"/>
              </a:rPr>
              <a:t>web delle P.A.</a:t>
            </a:r>
            <a:r>
              <a:rPr lang="it-IT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  </a:t>
            </a:r>
          </a:p>
          <a:p>
            <a:pPr marL="269875" algn="just">
              <a:lnSpc>
                <a:spcPct val="100000"/>
              </a:lnSpc>
              <a:buClr>
                <a:schemeClr val="tx1"/>
              </a:buClr>
            </a:pPr>
            <a:r>
              <a:rPr lang="it-IT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Associazioni e Fondazioni (</a:t>
            </a:r>
            <a:r>
              <a:rPr lang="it-IT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Fondazione ASPHI</a:t>
            </a:r>
            <a:r>
              <a:rPr lang="it-IT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, </a:t>
            </a:r>
            <a:r>
              <a:rPr lang="it-IT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Unione Italiana Ciechi</a:t>
            </a:r>
            <a:r>
              <a:rPr lang="it-IT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, etc.): sensibilizzazione sul tema e formazione per utenti disabili e professionisti.</a:t>
            </a:r>
            <a:r>
              <a:rPr lang="it-IT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 </a:t>
            </a:r>
          </a:p>
          <a:p>
            <a:pPr marL="269875" algn="just">
              <a:lnSpc>
                <a:spcPct val="100000"/>
              </a:lnSpc>
              <a:buClr>
                <a:schemeClr val="tx1"/>
              </a:buClr>
            </a:pPr>
            <a:r>
              <a:rPr lang="it-IT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Università ed Enti di Ricerca: sviluppo di progetti e prototipi. Ad esempio:</a:t>
            </a:r>
          </a:p>
          <a:p>
            <a:pPr marL="809625" algn="just">
              <a:lnSpc>
                <a:spcPct val="100000"/>
              </a:lnSpc>
              <a:buClr>
                <a:schemeClr val="tx1"/>
              </a:buClr>
            </a:pPr>
            <a:r>
              <a:rPr lang="it-IT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(</a:t>
            </a:r>
            <a:r>
              <a:rPr lang="it-IT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Unv</a:t>
            </a:r>
            <a:r>
              <a:rPr lang="it-IT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. di Bologna</a:t>
            </a:r>
            <a:r>
              <a:rPr lang="it-IT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) </a:t>
            </a:r>
            <a:r>
              <a:rPr lang="it-IT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Accessibility </a:t>
            </a:r>
            <a:r>
              <a:rPr lang="it-IT" sz="18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Monitoring</a:t>
            </a:r>
            <a:r>
              <a:rPr lang="it-IT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 </a:t>
            </a:r>
            <a:r>
              <a:rPr lang="it-IT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Application</a:t>
            </a:r>
            <a:r>
              <a:rPr lang="it-IT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, strumento per il monitoraggio continuo dell’accessibilità dei siti delle pubbliche amministrazioni dell’Emilia Romagna.</a:t>
            </a:r>
          </a:p>
          <a:p>
            <a:pPr marL="809625" algn="just">
              <a:lnSpc>
                <a:spcPct val="100000"/>
              </a:lnSpc>
              <a:buClr>
                <a:schemeClr val="tx1"/>
              </a:buClr>
            </a:pPr>
            <a:r>
              <a:rPr lang="it-IT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(CNR-ISTI) </a:t>
            </a:r>
            <a:r>
              <a:rPr lang="it-IT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MAUVE Accessibility </a:t>
            </a:r>
            <a:r>
              <a:rPr lang="it-IT" sz="1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Validator</a:t>
            </a:r>
            <a:r>
              <a:rPr lang="it-IT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, applicazione on line per l’analisi automatica dell’accessibilità di siti web</a:t>
            </a:r>
            <a:r>
              <a:rPr lang="it-IT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. </a:t>
            </a:r>
            <a:r>
              <a:rPr lang="it-IT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  <a:hlinkClick r:id="rId2"/>
              </a:rPr>
              <a:t>www.mauveaccessibilityvalidator.com</a:t>
            </a:r>
            <a:endParaRPr lang="it-IT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Abel" panose="02000506030000020004" pitchFamily="2" charset="0"/>
            </a:endParaRPr>
          </a:p>
          <a:p>
            <a:pPr marL="269875" algn="just">
              <a:lnSpc>
                <a:spcPct val="100000"/>
              </a:lnSpc>
              <a:buClr>
                <a:schemeClr val="tx1"/>
              </a:buClr>
            </a:pPr>
            <a:r>
              <a:rPr lang="it-IT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Associazioni di categoria: informazione fra i propri iscritti e formazione.</a:t>
            </a:r>
          </a:p>
          <a:p>
            <a:pPr marL="269875" algn="just">
              <a:lnSpc>
                <a:spcPct val="100000"/>
              </a:lnSpc>
              <a:buClr>
                <a:schemeClr val="tx1"/>
              </a:buClr>
            </a:pPr>
            <a:r>
              <a:rPr lang="it-IT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Scuole, Università ed altri centri di formazione: formazione e aggiornamento tecnico </a:t>
            </a:r>
            <a:r>
              <a:rPr lang="it-IT" sz="1800" smtClean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sul tema.</a:t>
            </a:r>
            <a:endParaRPr lang="it-IT" sz="1800" dirty="0">
              <a:solidFill>
                <a:schemeClr val="tx1">
                  <a:lumMod val="75000"/>
                  <a:lumOff val="25000"/>
                </a:schemeClr>
              </a:solidFill>
              <a:latin typeface="Abel" panose="02000506030000020004" pitchFamily="2" charset="0"/>
            </a:endParaRPr>
          </a:p>
          <a:p>
            <a:pPr marL="809625" algn="just">
              <a:lnSpc>
                <a:spcPct val="100000"/>
              </a:lnSpc>
              <a:buClr>
                <a:schemeClr val="tx1"/>
              </a:buClr>
            </a:pPr>
            <a:endParaRPr lang="it-IT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Abel" panose="02000506030000020004" pitchFamily="2" charset="0"/>
            </a:endParaRPr>
          </a:p>
          <a:p>
            <a:pPr algn="just">
              <a:buClr>
                <a:schemeClr val="tx1"/>
              </a:buClr>
            </a:pPr>
            <a:endParaRPr lang="it-IT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Abel" panose="02000506030000020004" pitchFamily="2" charset="0"/>
            </a:endParaRPr>
          </a:p>
          <a:p>
            <a:pPr marL="0" indent="0" algn="just">
              <a:buClr>
                <a:schemeClr val="tx1"/>
              </a:buClr>
              <a:buNone/>
            </a:pPr>
            <a:endParaRPr lang="it-IT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bel" panose="02000506030000020004" pitchFamily="2" charset="0"/>
            </a:endParaRPr>
          </a:p>
        </p:txBody>
      </p:sp>
      <p:sp>
        <p:nvSpPr>
          <p:cNvPr id="4098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042149" y="6309320"/>
            <a:ext cx="1994347" cy="54868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84BCB47-AB07-4DF7-838A-B1364F150C3E}" type="slidenum">
              <a:rPr lang="it-IT" altLang="it-IT" sz="1200">
                <a:solidFill>
                  <a:schemeClr val="bg1"/>
                </a:solidFill>
                <a:latin typeface="Abel" panose="02000506030000020004" pitchFamily="2" charset="0"/>
              </a:rPr>
              <a:pPr eaLnBrk="1" hangingPunct="1"/>
              <a:t>7</a:t>
            </a:fld>
            <a:endParaRPr lang="it-IT" altLang="it-IT" sz="1200" dirty="0">
              <a:solidFill>
                <a:schemeClr val="bg1"/>
              </a:solidFill>
              <a:latin typeface="Abel" panose="02000506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785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5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5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5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5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5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5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5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5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65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65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65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65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65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65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65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65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2776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it-IT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bel" panose="02000506030000020004" pitchFamily="2" charset="0"/>
              </a:rPr>
              <a:t>Grazie!</a:t>
            </a:r>
            <a:endParaRPr lang="it-IT" sz="3600" b="1" dirty="0">
              <a:solidFill>
                <a:schemeClr val="tx1">
                  <a:lumMod val="75000"/>
                  <a:lumOff val="25000"/>
                </a:schemeClr>
              </a:solidFill>
              <a:latin typeface="Abel" panose="02000506030000020004" pitchFamily="2" charset="0"/>
            </a:endParaRPr>
          </a:p>
        </p:txBody>
      </p:sp>
      <p:sp>
        <p:nvSpPr>
          <p:cNvPr id="465923" name="Rectangle 3"/>
          <p:cNvSpPr>
            <a:spLocks noGrp="1" noChangeArrowheads="1"/>
          </p:cNvSpPr>
          <p:nvPr>
            <p:ph idx="1"/>
          </p:nvPr>
        </p:nvSpPr>
        <p:spPr>
          <a:xfrm>
            <a:off x="467545" y="1196752"/>
            <a:ext cx="8208912" cy="5472608"/>
          </a:xfrm>
        </p:spPr>
        <p:txBody>
          <a:bodyPr>
            <a:normAutofit/>
          </a:bodyPr>
          <a:lstStyle/>
          <a:p>
            <a:pPr algn="just" eaLnBrk="1" hangingPunct="1">
              <a:buClr>
                <a:schemeClr val="tx1"/>
              </a:buClr>
              <a:buFontTx/>
              <a:buChar char="•"/>
            </a:pPr>
            <a:endParaRPr lang="it-IT" altLang="it-IT" sz="2800" dirty="0" smtClean="0">
              <a:latin typeface="Abel" panose="02000506030000020004" pitchFamily="2" charset="0"/>
            </a:endParaRPr>
          </a:p>
          <a:p>
            <a:pPr marL="0" indent="0" algn="just">
              <a:buClr>
                <a:schemeClr val="tx1"/>
              </a:buClr>
              <a:buNone/>
            </a:pPr>
            <a:endParaRPr lang="it-IT" altLang="it-IT" sz="2400" dirty="0" smtClean="0">
              <a:latin typeface="Abel" panose="02000506030000020004" pitchFamily="2" charset="0"/>
            </a:endParaRPr>
          </a:p>
        </p:txBody>
      </p:sp>
      <p:sp>
        <p:nvSpPr>
          <p:cNvPr id="4098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042149" y="6309320"/>
            <a:ext cx="1994347" cy="54868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84BCB47-AB07-4DF7-838A-B1364F150C3E}" type="slidenum">
              <a:rPr lang="it-IT" altLang="it-IT" sz="1200">
                <a:solidFill>
                  <a:schemeClr val="bg1"/>
                </a:solidFill>
                <a:latin typeface="Abel" panose="02000506030000020004" pitchFamily="2" charset="0"/>
              </a:rPr>
              <a:pPr eaLnBrk="1" hangingPunct="1"/>
              <a:t>8</a:t>
            </a:fld>
            <a:endParaRPr lang="it-IT" altLang="it-IT" sz="1200" dirty="0">
              <a:solidFill>
                <a:schemeClr val="bg1"/>
              </a:solidFill>
              <a:latin typeface="Abel" panose="02000506030000020004" pitchFamily="2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492896"/>
            <a:ext cx="8542180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40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28734</TotalTime>
  <Words>788</Words>
  <Application>Microsoft Office PowerPoint</Application>
  <PresentationFormat>Lettera USA (21,6x27,9 cm)</PresentationFormat>
  <Paragraphs>117</Paragraphs>
  <Slides>8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5" baseType="lpstr">
      <vt:lpstr>Abel</vt:lpstr>
      <vt:lpstr>Arial</vt:lpstr>
      <vt:lpstr>Calibri</vt:lpstr>
      <vt:lpstr>Calibri Light</vt:lpstr>
      <vt:lpstr>Times New Roman</vt:lpstr>
      <vt:lpstr>Wingdings</vt:lpstr>
      <vt:lpstr>Tema di Office</vt:lpstr>
      <vt:lpstr>Presentazione standard di PowerPoint</vt:lpstr>
      <vt:lpstr>Introduzione all’Accessibilità</vt:lpstr>
      <vt:lpstr>Accessibilità Web: Date importanti </vt:lpstr>
      <vt:lpstr>La Legge Stanca </vt:lpstr>
      <vt:lpstr>Accessibilità: A che punto siamo? </vt:lpstr>
      <vt:lpstr>Un paio di esperienze personali</vt:lpstr>
      <vt:lpstr>Speranze per il futuro</vt:lpstr>
      <vt:lpstr>Grazie!</vt:lpstr>
    </vt:vector>
  </TitlesOfParts>
  <Company>UB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Paolo Buono</dc:creator>
  <cp:lastModifiedBy>Antonio Giovanni Schiavone</cp:lastModifiedBy>
  <cp:revision>362</cp:revision>
  <cp:lastPrinted>2015-03-15T11:16:34Z</cp:lastPrinted>
  <dcterms:created xsi:type="dcterms:W3CDTF">2002-05-20T11:50:50Z</dcterms:created>
  <dcterms:modified xsi:type="dcterms:W3CDTF">2016-11-10T00:04:56Z</dcterms:modified>
</cp:coreProperties>
</file>